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913" r:id="rId2"/>
    <p:sldId id="914" r:id="rId3"/>
    <p:sldId id="915" r:id="rId4"/>
    <p:sldId id="999" r:id="rId5"/>
    <p:sldId id="917" r:id="rId6"/>
    <p:sldId id="1000" r:id="rId7"/>
    <p:sldId id="918" r:id="rId8"/>
    <p:sldId id="920" r:id="rId9"/>
    <p:sldId id="922" r:id="rId10"/>
    <p:sldId id="1001" r:id="rId11"/>
    <p:sldId id="923" r:id="rId12"/>
    <p:sldId id="924" r:id="rId13"/>
    <p:sldId id="925" r:id="rId14"/>
    <p:sldId id="926" r:id="rId15"/>
    <p:sldId id="927" r:id="rId16"/>
    <p:sldId id="928" r:id="rId17"/>
    <p:sldId id="929" r:id="rId18"/>
    <p:sldId id="930" r:id="rId19"/>
    <p:sldId id="931" r:id="rId20"/>
    <p:sldId id="932" r:id="rId21"/>
    <p:sldId id="934" r:id="rId22"/>
    <p:sldId id="935" r:id="rId23"/>
    <p:sldId id="936" r:id="rId24"/>
    <p:sldId id="938" r:id="rId25"/>
    <p:sldId id="940" r:id="rId26"/>
    <p:sldId id="939" r:id="rId27"/>
    <p:sldId id="989" r:id="rId28"/>
    <p:sldId id="1002" r:id="rId29"/>
    <p:sldId id="941" r:id="rId30"/>
    <p:sldId id="942" r:id="rId31"/>
    <p:sldId id="943" r:id="rId32"/>
    <p:sldId id="945" r:id="rId33"/>
    <p:sldId id="946" r:id="rId34"/>
    <p:sldId id="990" r:id="rId35"/>
    <p:sldId id="991" r:id="rId36"/>
    <p:sldId id="1003" r:id="rId37"/>
    <p:sldId id="1004" r:id="rId38"/>
    <p:sldId id="947" r:id="rId39"/>
    <p:sldId id="948" r:id="rId40"/>
    <p:sldId id="949" r:id="rId41"/>
    <p:sldId id="950" r:id="rId42"/>
    <p:sldId id="992" r:id="rId43"/>
    <p:sldId id="993" r:id="rId44"/>
    <p:sldId id="1007" r:id="rId45"/>
    <p:sldId id="1008" r:id="rId46"/>
    <p:sldId id="995" r:id="rId47"/>
    <p:sldId id="951" r:id="rId48"/>
    <p:sldId id="1009" r:id="rId49"/>
    <p:sldId id="996" r:id="rId50"/>
    <p:sldId id="953" r:id="rId51"/>
    <p:sldId id="954" r:id="rId52"/>
    <p:sldId id="955" r:id="rId53"/>
    <p:sldId id="956" r:id="rId54"/>
    <p:sldId id="957" r:id="rId55"/>
    <p:sldId id="958" r:id="rId56"/>
    <p:sldId id="959" r:id="rId57"/>
    <p:sldId id="961" r:id="rId58"/>
    <p:sldId id="962" r:id="rId59"/>
    <p:sldId id="963" r:id="rId60"/>
    <p:sldId id="964" r:id="rId61"/>
    <p:sldId id="965" r:id="rId62"/>
    <p:sldId id="966" r:id="rId63"/>
    <p:sldId id="967" r:id="rId64"/>
    <p:sldId id="1013" r:id="rId65"/>
    <p:sldId id="1015" r:id="rId66"/>
    <p:sldId id="1016" r:id="rId67"/>
    <p:sldId id="1012" r:id="rId68"/>
    <p:sldId id="997" r:id="rId69"/>
    <p:sldId id="968" r:id="rId70"/>
    <p:sldId id="969" r:id="rId71"/>
    <p:sldId id="970" r:id="rId72"/>
    <p:sldId id="972" r:id="rId73"/>
    <p:sldId id="973" r:id="rId74"/>
    <p:sldId id="974" r:id="rId75"/>
    <p:sldId id="975" r:id="rId76"/>
    <p:sldId id="976" r:id="rId77"/>
    <p:sldId id="977" r:id="rId78"/>
    <p:sldId id="1010" r:id="rId79"/>
    <p:sldId id="1011" r:id="rId80"/>
    <p:sldId id="978" r:id="rId81"/>
    <p:sldId id="979" r:id="rId82"/>
    <p:sldId id="980" r:id="rId83"/>
    <p:sldId id="981" r:id="rId84"/>
    <p:sldId id="998" r:id="rId85"/>
    <p:sldId id="896" r:id="rId86"/>
  </p:sldIdLst>
  <p:sldSz cx="9144000" cy="6858000" type="screen4x3"/>
  <p:notesSz cx="73152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 Henning" initials="E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0000"/>
    <a:srgbClr val="EED01A"/>
    <a:srgbClr val="FF9966"/>
    <a:srgbClr val="FF6600"/>
    <a:srgbClr val="339933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4595" autoAdjust="0"/>
  </p:normalViewPr>
  <p:slideViewPr>
    <p:cSldViewPr>
      <p:cViewPr varScale="1">
        <p:scale>
          <a:sx n="72" d="100"/>
          <a:sy n="72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44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4530DE-0C83-4C1D-8D58-903B363E846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5772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358CAB-057D-4290-8FEE-465CB8B36D2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326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352800" y="1493838"/>
            <a:ext cx="553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400" b="1" baseline="0">
                <a:solidFill>
                  <a:schemeClr val="bg1"/>
                </a:solidFill>
                <a:latin typeface="Verdana" pitchFamily="34" charset="0"/>
              </a:rPr>
              <a:t>CMIP- Centro de Metrologia e Inovação em Processos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51275" y="1493838"/>
            <a:ext cx="4875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400" b="1" baseline="0">
                <a:solidFill>
                  <a:schemeClr val="bg1"/>
                </a:solidFill>
                <a:latin typeface="Verdana" pitchFamily="34" charset="0"/>
              </a:rPr>
              <a:t>NNQ – Núcleo de Normalização e Qualimetria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067175" y="5300663"/>
            <a:ext cx="446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2000" b="1" i="1" baseline="0">
                <a:solidFill>
                  <a:srgbClr val="003399"/>
                </a:solidFill>
                <a:latin typeface="Verdana" pitchFamily="34" charset="0"/>
              </a:rPr>
              <a:t>Robert Wayne Samohyl</a:t>
            </a:r>
          </a:p>
          <a:p>
            <a:pPr algn="r" eaLnBrk="1" hangingPunct="1">
              <a:defRPr/>
            </a:pPr>
            <a:endParaRPr lang="pt-BR" sz="2000" b="1" i="1" baseline="0">
              <a:solidFill>
                <a:srgbClr val="003399"/>
              </a:solidFill>
              <a:latin typeface="Verdana" pitchFamily="34" charset="0"/>
            </a:endParaRPr>
          </a:p>
          <a:p>
            <a:pPr algn="r" eaLnBrk="1" hangingPunct="1">
              <a:defRPr/>
            </a:pPr>
            <a:r>
              <a:rPr lang="pt-BR" sz="2000" b="1" i="1" baseline="0">
                <a:solidFill>
                  <a:srgbClr val="003399"/>
                </a:solidFill>
                <a:latin typeface="Verdana" pitchFamily="34" charset="0"/>
              </a:rPr>
              <a:t>Andréa Cristina Konrath </a:t>
            </a:r>
          </a:p>
        </p:txBody>
      </p:sp>
      <p:pic>
        <p:nvPicPr>
          <p:cNvPr id="9" name="Picture 23" descr="images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2588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C:\Documents and Settings\NNQ\Meus documentos\LOGO_NNQ\logo - amarelo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39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2746"/>
            <a:ext cx="8964488" cy="1754326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74057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CEAC-CABA-41CC-8D96-4B28F11DD4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44563774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59661-7DD7-4218-9F15-74A84776EB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36113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685800"/>
            <a:ext cx="9172575" cy="76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838200"/>
            <a:ext cx="8001000" cy="6826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45C7-1E5A-4248-B014-853936ACADA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2"/>
          </p:nvPr>
        </p:nvSpPr>
        <p:spPr>
          <a:xfrm>
            <a:off x="609600" y="6400800"/>
            <a:ext cx="19812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01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85800"/>
            <a:ext cx="9172575" cy="76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571500" y="838200"/>
            <a:ext cx="8001000" cy="6826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500" y="1905000"/>
            <a:ext cx="3924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924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71500" y="4038600"/>
            <a:ext cx="3924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9243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6553200" y="6389688"/>
            <a:ext cx="19812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DEDC-BB92-4906-9B10-E550CD1998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13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Espaço Reservado para Data 8"/>
          <p:cNvSpPr>
            <a:spLocks noGrp="1"/>
          </p:cNvSpPr>
          <p:nvPr>
            <p:ph type="dt" sz="half" idx="12"/>
          </p:nvPr>
        </p:nvSpPr>
        <p:spPr>
          <a:xfrm>
            <a:off x="609600" y="6400800"/>
            <a:ext cx="19812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69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E5FE-6739-41EA-BCC3-2788CC7668E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1968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2"/>
          </p:nvPr>
        </p:nvSpPr>
        <p:spPr>
          <a:xfrm>
            <a:off x="609600" y="6400800"/>
            <a:ext cx="1981200" cy="1968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3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fld id="{D55A9DBB-598E-4046-B4FD-31070557467B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F0-FC55-42AF-B014-9898356B3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82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fld id="{D55A9DBB-598E-4046-B4FD-31070557467B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F0-FC55-42AF-B014-9898356B3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71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0" y="685800"/>
            <a:ext cx="9172575" cy="76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5113" y="6581775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A8579C-514A-47BE-AF4A-6D33718C524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9" r:id="rId2"/>
    <p:sldLayoutId id="2147483850" r:id="rId3"/>
    <p:sldLayoutId id="2147483852" r:id="rId4"/>
    <p:sldLayoutId id="2147483853" r:id="rId5"/>
    <p:sldLayoutId id="2147483854" r:id="rId6"/>
    <p:sldLayoutId id="2147483857" r:id="rId7"/>
    <p:sldLayoutId id="2147483858" r:id="rId8"/>
  </p:sldLayoutIdLst>
  <p:transition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0"/>
        </a:spcBef>
        <a:spcAft>
          <a:spcPct val="4000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hyperlink" Target="http://portalaction.com.br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action.com.br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y-apps.shinyapps.io/control_charts/" TargetMode="External"/><Relationship Id="rId2" Type="http://schemas.openxmlformats.org/officeDocument/2006/relationships/hyperlink" Target="https://cran.r-project.org/web/packages/spc/index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40318"/>
            <a:ext cx="7772400" cy="1828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Estatística Industrial com 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152" y="3789040"/>
            <a:ext cx="2787462" cy="82809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</a:rPr>
              <a:t>Elisa Henning</a:t>
            </a:r>
          </a:p>
          <a:p>
            <a:r>
              <a:rPr lang="pt-BR" sz="2800" dirty="0">
                <a:solidFill>
                  <a:schemeClr val="tx1"/>
                </a:solidFill>
              </a:rPr>
              <a:t>30/11/2016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5" y="5445224"/>
            <a:ext cx="532471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5" y="4169630"/>
            <a:ext cx="2131101" cy="10607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590753"/>
            <a:ext cx="14573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36915" y="1178729"/>
            <a:ext cx="9001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/>
              <a:t>Tipos de Gráfico de Controle da função </a:t>
            </a:r>
            <a:r>
              <a:rPr lang="pt-BR" sz="2800" b="1" dirty="0" err="1"/>
              <a:t>qcc</a:t>
            </a:r>
            <a:r>
              <a:rPr lang="pt-BR" sz="2800" b="1" dirty="0"/>
              <a:t>, parâmetro </a:t>
            </a:r>
            <a:r>
              <a:rPr lang="pt-BR" sz="2800" b="1" i="1" dirty="0" err="1"/>
              <a:t>type</a:t>
            </a:r>
            <a:endParaRPr lang="pt-BR" sz="2800" i="1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252536" y="-25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baseline="0" dirty="0">
                <a:solidFill>
                  <a:srgbClr val="002060"/>
                </a:solidFill>
              </a:rPr>
              <a:t>GRÁFICOS SHEWHART </a:t>
            </a:r>
            <a:endParaRPr lang="pt-BR" sz="2800" b="1" baseline="0" dirty="0">
              <a:solidFill>
                <a:srgbClr val="002060"/>
              </a:solidFill>
              <a:sym typeface="Symbol" pitchFamily="18" charset="2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6734"/>
            <a:ext cx="8470100" cy="31624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5661250"/>
            <a:ext cx="12961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aseline="0" dirty="0">
                <a:latin typeface="Consolas" panose="020B0609020204030204" pitchFamily="49" charset="0"/>
              </a:rPr>
              <a:t>?</a:t>
            </a:r>
            <a:r>
              <a:rPr lang="pt-BR" sz="3200" baseline="0" dirty="0" err="1">
                <a:latin typeface="Consolas" panose="020B0609020204030204" pitchFamily="49" charset="0"/>
              </a:rPr>
              <a:t>qcc</a:t>
            </a:r>
            <a:endParaRPr lang="pt-BR" sz="3200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595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38884" y="97365"/>
            <a:ext cx="8229600" cy="457200"/>
          </a:xfrm>
        </p:spPr>
        <p:txBody>
          <a:bodyPr/>
          <a:lstStyle/>
          <a:p>
            <a:r>
              <a:rPr lang="pt-BR" dirty="0"/>
              <a:t>Exemplo 1 – Gráficos </a:t>
            </a:r>
            <a:r>
              <a:rPr lang="pt-BR" dirty="0" err="1"/>
              <a:t>Shewhart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17560" y="1044393"/>
            <a:ext cx="8229600" cy="2096575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pt-BR" dirty="0"/>
              <a:t>Conjunto de dados – Anéis de Pistão</a:t>
            </a:r>
          </a:p>
          <a:p>
            <a:pPr>
              <a:spcAft>
                <a:spcPts val="0"/>
              </a:spcAft>
              <a:buNone/>
            </a:pPr>
            <a:endParaRPr lang="pt-BR" dirty="0"/>
          </a:p>
          <a:p>
            <a:pPr>
              <a:spcAft>
                <a:spcPts val="0"/>
              </a:spcAft>
              <a:buNone/>
            </a:pPr>
            <a:r>
              <a:rPr lang="pt-BR" dirty="0"/>
              <a:t>Acessar o conjunto de dados</a:t>
            </a:r>
          </a:p>
          <a:p>
            <a:pPr>
              <a:spcAft>
                <a:spcPts val="0"/>
              </a:spcAft>
              <a:buNone/>
            </a:pPr>
            <a:r>
              <a:rPr lang="pt-BR" sz="2400" dirty="0">
                <a:latin typeface="Courier New" pitchFamily="49" charset="0"/>
                <a:cs typeface="Courier New" pitchFamily="49" charset="0"/>
              </a:rPr>
              <a:t>data(</a:t>
            </a:r>
            <a:r>
              <a:rPr lang="pt-BR" sz="2400" dirty="0" err="1">
                <a:latin typeface="Courier New" pitchFamily="49" charset="0"/>
                <a:cs typeface="Courier New" pitchFamily="49" charset="0"/>
              </a:rPr>
              <a:t>pistonrings</a:t>
            </a:r>
            <a:r>
              <a:rPr lang="pt-BR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Aft>
                <a:spcPts val="0"/>
              </a:spcAft>
              <a:buNone/>
            </a:pPr>
            <a:r>
              <a:rPr lang="pt-BR" sz="2400" dirty="0" err="1">
                <a:latin typeface="Courier New" pitchFamily="49" charset="0"/>
                <a:cs typeface="Courier New" pitchFamily="49" charset="0"/>
              </a:rPr>
              <a:t>head</a:t>
            </a:r>
            <a:r>
              <a:rPr lang="pt-BR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400" dirty="0" err="1">
                <a:latin typeface="Courier New" pitchFamily="49" charset="0"/>
                <a:cs typeface="Courier New" pitchFamily="49" charset="0"/>
              </a:rPr>
              <a:t>pistonrings</a:t>
            </a:r>
            <a:r>
              <a:rPr lang="pt-BR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Aft>
                <a:spcPts val="0"/>
              </a:spcAft>
              <a:buNone/>
            </a:pPr>
            <a:r>
              <a:rPr lang="pt-BR" sz="2400" dirty="0" err="1">
                <a:latin typeface="Courier New" pitchFamily="49" charset="0"/>
                <a:cs typeface="Courier New" pitchFamily="49" charset="0"/>
              </a:rPr>
              <a:t>tail</a:t>
            </a:r>
            <a:r>
              <a:rPr lang="pt-BR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400" dirty="0" err="1">
                <a:latin typeface="Courier New" pitchFamily="49" charset="0"/>
                <a:cs typeface="Courier New" pitchFamily="49" charset="0"/>
              </a:rPr>
              <a:t>pistonrings</a:t>
            </a:r>
            <a:r>
              <a:rPr lang="pt-BR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Aft>
                <a:spcPts val="600"/>
              </a:spcAft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44" y="2828387"/>
            <a:ext cx="4614054" cy="340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09048" y="1163239"/>
            <a:ext cx="28803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Fonte: Montgomery, D.C. (2005) Introduction to Statistical Quality Control, 5th ed. New York: John Wiley &amp; Sons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07782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457200"/>
          </a:xfrm>
        </p:spPr>
        <p:txBody>
          <a:bodyPr/>
          <a:lstStyle/>
          <a:p>
            <a:r>
              <a:rPr lang="pt-BR" dirty="0"/>
              <a:t>Subgrupos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122416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</a:rPr>
              <a:t>&gt; </a:t>
            </a:r>
            <a:r>
              <a:rPr lang="pt-BR" dirty="0" err="1">
                <a:latin typeface="Consolas" panose="020B0609020204030204" pitchFamily="49" charset="0"/>
              </a:rPr>
              <a:t>attach</a:t>
            </a:r>
            <a:r>
              <a:rPr lang="pt-BR" dirty="0">
                <a:latin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</a:rPr>
              <a:t>pistonrings</a:t>
            </a:r>
            <a:r>
              <a:rPr lang="pt-BR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</a:rPr>
              <a:t>&gt; </a:t>
            </a:r>
            <a:r>
              <a:rPr lang="pt-BR" dirty="0" err="1">
                <a:latin typeface="Consolas" panose="020B0609020204030204" pitchFamily="49" charset="0"/>
              </a:rPr>
              <a:t>diameter</a:t>
            </a:r>
            <a:r>
              <a:rPr lang="pt-BR" dirty="0">
                <a:latin typeface="Consolas" panose="020B0609020204030204" pitchFamily="49" charset="0"/>
              </a:rPr>
              <a:t>&lt;-</a:t>
            </a:r>
            <a:r>
              <a:rPr lang="pt-BR" dirty="0" err="1">
                <a:latin typeface="Consolas" panose="020B0609020204030204" pitchFamily="49" charset="0"/>
              </a:rPr>
              <a:t>qcc.groups</a:t>
            </a:r>
            <a:r>
              <a:rPr lang="pt-BR" dirty="0">
                <a:latin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</a:rPr>
              <a:t>diameter,sample</a:t>
            </a:r>
            <a:r>
              <a:rPr lang="pt-BR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025745" cy="21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3593"/>
      </p:ext>
    </p:extLst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5805264"/>
                <a:ext cx="8183880" cy="416371"/>
              </a:xfrm>
            </p:spPr>
            <p:txBody>
              <a:bodyPr>
                <a:normAutofit fontScale="90000"/>
              </a:bodyPr>
              <a:lstStyle/>
              <a:p>
                <a:r>
                  <a:rPr lang="pt-BR" dirty="0"/>
                  <a:t>FASE 1: 25 amostras iniciais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5805264"/>
                <a:ext cx="8183880" cy="416371"/>
              </a:xfrm>
              <a:blipFill rotWithShape="1">
                <a:blip r:embed="rId2"/>
                <a:stretch>
                  <a:fillRect t="-8696" b="-304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31024" cy="42011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588740" y="890836"/>
            <a:ext cx="5688632" cy="379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onsolas" panose="020B0609020204030204" pitchFamily="49" charset="0"/>
              </a:rPr>
              <a:t>&gt; </a:t>
            </a:r>
            <a:r>
              <a:rPr lang="pt-BR" sz="2800" dirty="0" err="1">
                <a:latin typeface="Consolas" panose="020B0609020204030204" pitchFamily="49" charset="0"/>
              </a:rPr>
              <a:t>qcc</a:t>
            </a:r>
            <a:r>
              <a:rPr lang="pt-BR" sz="2800" dirty="0">
                <a:latin typeface="Consolas" panose="020B0609020204030204" pitchFamily="49" charset="0"/>
              </a:rPr>
              <a:t>(</a:t>
            </a:r>
            <a:r>
              <a:rPr lang="pt-BR" sz="2800" dirty="0" err="1">
                <a:latin typeface="Consolas" panose="020B0609020204030204" pitchFamily="49" charset="0"/>
              </a:rPr>
              <a:t>diameter</a:t>
            </a:r>
            <a:r>
              <a:rPr lang="pt-BR" sz="2800" dirty="0">
                <a:latin typeface="Consolas" panose="020B0609020204030204" pitchFamily="49" charset="0"/>
              </a:rPr>
              <a:t>[1:25,],</a:t>
            </a:r>
            <a:r>
              <a:rPr lang="pt-BR" sz="2800" dirty="0" err="1">
                <a:latin typeface="Consolas" panose="020B0609020204030204" pitchFamily="49" charset="0"/>
              </a:rPr>
              <a:t>type</a:t>
            </a:r>
            <a:r>
              <a:rPr lang="pt-BR" sz="2800" dirty="0">
                <a:latin typeface="Consolas" panose="020B0609020204030204" pitchFamily="49" charset="0"/>
              </a:rPr>
              <a:t>="</a:t>
            </a:r>
            <a:r>
              <a:rPr lang="pt-BR" sz="2800" dirty="0" err="1">
                <a:latin typeface="Consolas" panose="020B0609020204030204" pitchFamily="49" charset="0"/>
              </a:rPr>
              <a:t>xbar</a:t>
            </a:r>
            <a:r>
              <a:rPr lang="pt-BR" sz="2800" dirty="0">
                <a:latin typeface="Consolas" panose="020B0609020204030204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37263574"/>
      </p:ext>
    </p:extLst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183880" cy="504056"/>
          </a:xfrm>
        </p:spPr>
        <p:txBody>
          <a:bodyPr>
            <a:normAutofit/>
          </a:bodyPr>
          <a:lstStyle/>
          <a:p>
            <a:r>
              <a:rPr lang="pt-BR" dirty="0"/>
              <a:t>FASE 1: 25 amostras iniciais - Amplitude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875099"/>
            <a:ext cx="5184576" cy="379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onsolas" panose="020B0609020204030204" pitchFamily="49" charset="0"/>
              </a:rPr>
              <a:t>&gt; </a:t>
            </a:r>
            <a:r>
              <a:rPr lang="pt-BR" sz="2800" dirty="0" err="1">
                <a:latin typeface="Consolas" panose="020B0609020204030204" pitchFamily="49" charset="0"/>
              </a:rPr>
              <a:t>qcc</a:t>
            </a:r>
            <a:r>
              <a:rPr lang="pt-BR" sz="2800" dirty="0">
                <a:latin typeface="Consolas" panose="020B0609020204030204" pitchFamily="49" charset="0"/>
              </a:rPr>
              <a:t>(</a:t>
            </a:r>
            <a:r>
              <a:rPr lang="pt-BR" sz="2800" dirty="0" err="1">
                <a:latin typeface="Consolas" panose="020B0609020204030204" pitchFamily="49" charset="0"/>
              </a:rPr>
              <a:t>diameter</a:t>
            </a:r>
            <a:r>
              <a:rPr lang="pt-BR" sz="2800" dirty="0">
                <a:latin typeface="Consolas" panose="020B0609020204030204" pitchFamily="49" charset="0"/>
              </a:rPr>
              <a:t>[1:25,],</a:t>
            </a:r>
            <a:r>
              <a:rPr lang="pt-BR" sz="2800" dirty="0" err="1">
                <a:latin typeface="Consolas" panose="020B0609020204030204" pitchFamily="49" charset="0"/>
              </a:rPr>
              <a:t>type</a:t>
            </a:r>
            <a:r>
              <a:rPr lang="pt-BR" sz="2800" dirty="0">
                <a:latin typeface="Consolas" panose="020B0609020204030204" pitchFamily="49" charset="0"/>
              </a:rPr>
              <a:t>=“R")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04938"/>
            <a:ext cx="5715000" cy="4048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4693648"/>
      </p:ext>
    </p:extLst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9" y="5661248"/>
            <a:ext cx="8183880" cy="560387"/>
          </a:xfrm>
        </p:spPr>
        <p:txBody>
          <a:bodyPr>
            <a:normAutofit/>
          </a:bodyPr>
          <a:lstStyle/>
          <a:p>
            <a:r>
              <a:rPr lang="pt-BR" dirty="0"/>
              <a:t>FASE 1: 25 amostras iniciais – 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882491"/>
            <a:ext cx="5184576" cy="379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onsolas" panose="020B0609020204030204" pitchFamily="49" charset="0"/>
              </a:rPr>
              <a:t>&gt; </a:t>
            </a:r>
            <a:r>
              <a:rPr lang="pt-BR" sz="2800" dirty="0" err="1">
                <a:latin typeface="Consolas" panose="020B0609020204030204" pitchFamily="49" charset="0"/>
              </a:rPr>
              <a:t>qcc</a:t>
            </a:r>
            <a:r>
              <a:rPr lang="pt-BR" sz="2800" dirty="0">
                <a:latin typeface="Consolas" panose="020B0609020204030204" pitchFamily="49" charset="0"/>
              </a:rPr>
              <a:t>(</a:t>
            </a:r>
            <a:r>
              <a:rPr lang="pt-BR" sz="2800" dirty="0" err="1">
                <a:latin typeface="Consolas" panose="020B0609020204030204" pitchFamily="49" charset="0"/>
              </a:rPr>
              <a:t>diameter</a:t>
            </a:r>
            <a:r>
              <a:rPr lang="pt-BR" sz="2800" dirty="0">
                <a:latin typeface="Consolas" panose="020B0609020204030204" pitchFamily="49" charset="0"/>
              </a:rPr>
              <a:t>[1:25,],</a:t>
            </a:r>
            <a:r>
              <a:rPr lang="pt-BR" sz="2800" dirty="0" err="1">
                <a:latin typeface="Consolas" panose="020B0609020204030204" pitchFamily="49" charset="0"/>
              </a:rPr>
              <a:t>type</a:t>
            </a:r>
            <a:r>
              <a:rPr lang="pt-BR" sz="2800" dirty="0">
                <a:latin typeface="Consolas" panose="020B0609020204030204" pitchFamily="49" charset="0"/>
              </a:rPr>
              <a:t>=“S")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9107"/>
            <a:ext cx="5715000" cy="4048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9321161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229600" cy="457200"/>
              </a:xfrm>
            </p:spPr>
            <p:txBody>
              <a:bodyPr/>
              <a:lstStyle/>
              <a:p>
                <a:r>
                  <a:rPr lang="pt-BR" dirty="0"/>
                  <a:t>Fase 2: demais amostras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229600" cy="457200"/>
              </a:xfrm>
              <a:blipFill>
                <a:blip r:embed="rId2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125" y="1137307"/>
            <a:ext cx="8229600" cy="3600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&gt; </a:t>
            </a:r>
            <a:r>
              <a:rPr lang="pt-BR" sz="1800" dirty="0" err="1">
                <a:latin typeface="Consolas" panose="020B0609020204030204" pitchFamily="49" charset="0"/>
              </a:rPr>
              <a:t>qcc</a:t>
            </a:r>
            <a:r>
              <a:rPr lang="pt-BR" sz="1800" dirty="0">
                <a:latin typeface="Consolas" panose="020B0609020204030204" pitchFamily="49" charset="0"/>
              </a:rPr>
              <a:t>(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[1:25,],</a:t>
            </a:r>
            <a:r>
              <a:rPr lang="pt-BR" sz="1800" dirty="0" err="1">
                <a:latin typeface="Consolas" panose="020B0609020204030204" pitchFamily="49" charset="0"/>
              </a:rPr>
              <a:t>type</a:t>
            </a:r>
            <a:r>
              <a:rPr lang="pt-BR" sz="1800" dirty="0">
                <a:latin typeface="Consolas" panose="020B0609020204030204" pitchFamily="49" charset="0"/>
              </a:rPr>
              <a:t>="</a:t>
            </a:r>
            <a:r>
              <a:rPr lang="pt-BR" sz="1800" dirty="0" err="1">
                <a:latin typeface="Consolas" panose="020B0609020204030204" pitchFamily="49" charset="0"/>
              </a:rPr>
              <a:t>xbar</a:t>
            </a:r>
            <a:r>
              <a:rPr lang="pt-BR" sz="1800" dirty="0">
                <a:latin typeface="Consolas" panose="020B0609020204030204" pitchFamily="49" charset="0"/>
              </a:rPr>
              <a:t>",</a:t>
            </a:r>
            <a:r>
              <a:rPr lang="pt-BR" sz="1800" dirty="0" err="1">
                <a:latin typeface="Consolas" panose="020B0609020204030204" pitchFamily="49" charset="0"/>
              </a:rPr>
              <a:t>newdata</a:t>
            </a:r>
            <a:r>
              <a:rPr lang="pt-BR" sz="1800" dirty="0">
                <a:latin typeface="Consolas" panose="020B0609020204030204" pitchFamily="49" charset="0"/>
              </a:rPr>
              <a:t>=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[26:40,])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85" y="1988840"/>
            <a:ext cx="6435080" cy="4048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8458698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410" y="116632"/>
            <a:ext cx="8229600" cy="457200"/>
          </a:xfrm>
        </p:spPr>
        <p:txBody>
          <a:bodyPr/>
          <a:lstStyle/>
          <a:p>
            <a:r>
              <a:rPr lang="pt-BR" dirty="0"/>
              <a:t>Fase 2: demais amostras - 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937" y="1089423"/>
            <a:ext cx="8229600" cy="43207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&gt; </a:t>
            </a:r>
            <a:r>
              <a:rPr lang="pt-BR" sz="1800" dirty="0" err="1">
                <a:latin typeface="Consolas" panose="020B0609020204030204" pitchFamily="49" charset="0"/>
              </a:rPr>
              <a:t>qcc</a:t>
            </a:r>
            <a:r>
              <a:rPr lang="pt-BR" sz="1800" dirty="0">
                <a:latin typeface="Consolas" panose="020B0609020204030204" pitchFamily="49" charset="0"/>
              </a:rPr>
              <a:t>(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[1:25,],</a:t>
            </a:r>
            <a:r>
              <a:rPr lang="pt-BR" sz="1800" dirty="0" err="1">
                <a:latin typeface="Consolas" panose="020B0609020204030204" pitchFamily="49" charset="0"/>
              </a:rPr>
              <a:t>type</a:t>
            </a:r>
            <a:r>
              <a:rPr lang="pt-BR" sz="1800" dirty="0">
                <a:latin typeface="Consolas" panose="020B0609020204030204" pitchFamily="49" charset="0"/>
              </a:rPr>
              <a:t>=“R",</a:t>
            </a:r>
            <a:r>
              <a:rPr lang="pt-BR" sz="1800" dirty="0" err="1">
                <a:latin typeface="Consolas" panose="020B0609020204030204" pitchFamily="49" charset="0"/>
              </a:rPr>
              <a:t>newdata</a:t>
            </a:r>
            <a:r>
              <a:rPr lang="pt-BR" sz="1800" dirty="0">
                <a:latin typeface="Consolas" panose="020B0609020204030204" pitchFamily="49" charset="0"/>
              </a:rPr>
              <a:t>=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[26:40,])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37" y="1916832"/>
            <a:ext cx="5715000" cy="4048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59629422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55" y="188640"/>
            <a:ext cx="8229600" cy="457200"/>
          </a:xfrm>
        </p:spPr>
        <p:txBody>
          <a:bodyPr/>
          <a:lstStyle/>
          <a:p>
            <a:r>
              <a:rPr lang="pt-BR" dirty="0"/>
              <a:t>Fase 2: demais amostras - 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555" y="1029567"/>
            <a:ext cx="8229600" cy="3600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&gt; </a:t>
            </a:r>
            <a:r>
              <a:rPr lang="pt-BR" sz="1800" dirty="0" err="1">
                <a:latin typeface="Consolas" panose="020B0609020204030204" pitchFamily="49" charset="0"/>
              </a:rPr>
              <a:t>qcc</a:t>
            </a:r>
            <a:r>
              <a:rPr lang="pt-BR" sz="1800" dirty="0">
                <a:latin typeface="Consolas" panose="020B0609020204030204" pitchFamily="49" charset="0"/>
              </a:rPr>
              <a:t>(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[1:25,],</a:t>
            </a:r>
            <a:r>
              <a:rPr lang="pt-BR" sz="1800" dirty="0" err="1">
                <a:latin typeface="Consolas" panose="020B0609020204030204" pitchFamily="49" charset="0"/>
              </a:rPr>
              <a:t>type</a:t>
            </a:r>
            <a:r>
              <a:rPr lang="pt-BR" sz="1800" dirty="0">
                <a:latin typeface="Consolas" panose="020B0609020204030204" pitchFamily="49" charset="0"/>
              </a:rPr>
              <a:t>=“S",</a:t>
            </a:r>
            <a:r>
              <a:rPr lang="pt-BR" sz="1800" dirty="0" err="1">
                <a:latin typeface="Consolas" panose="020B0609020204030204" pitchFamily="49" charset="0"/>
              </a:rPr>
              <a:t>newdata</a:t>
            </a:r>
            <a:r>
              <a:rPr lang="pt-BR" sz="1800" dirty="0">
                <a:latin typeface="Consolas" panose="020B0609020204030204" pitchFamily="49" charset="0"/>
              </a:rPr>
              <a:t>=</a:t>
            </a:r>
            <a:r>
              <a:rPr lang="pt-BR" sz="1800" dirty="0" err="1">
                <a:latin typeface="Consolas" panose="020B0609020204030204" pitchFamily="49" charset="0"/>
              </a:rPr>
              <a:t>diameter</a:t>
            </a:r>
            <a:r>
              <a:rPr lang="pt-BR" sz="1800" dirty="0">
                <a:latin typeface="Consolas" panose="020B0609020204030204" pitchFamily="49" charset="0"/>
              </a:rPr>
              <a:t>[26:40,])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55" y="1777551"/>
            <a:ext cx="5715000" cy="4048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961099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83880" cy="389212"/>
          </a:xfrm>
        </p:spPr>
        <p:txBody>
          <a:bodyPr>
            <a:normAutofit fontScale="90000"/>
          </a:bodyPr>
          <a:lstStyle/>
          <a:p>
            <a:r>
              <a:rPr lang="pt-BR" dirty="0"/>
              <a:t>Exercício 1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60032" y="1310938"/>
            <a:ext cx="3960440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200" dirty="0"/>
              <a:t>Em uma fábrica foi definido que um parâmetro x seria monitorado por meio de testes de umidade em 10 lotes. </a:t>
            </a:r>
          </a:p>
          <a:p>
            <a:pPr algn="just">
              <a:spcAft>
                <a:spcPts val="600"/>
              </a:spcAft>
            </a:pPr>
            <a:r>
              <a:rPr lang="pt-BR" sz="3200" dirty="0"/>
              <a:t>A especificação deste durante o processo é de 10% ± 0,5%. </a:t>
            </a:r>
          </a:p>
          <a:p>
            <a:pPr algn="just"/>
            <a:r>
              <a:rPr lang="pt-BR" sz="3200" dirty="0"/>
              <a:t>Para monitorar e avaliar o processo, foram retiradas 3 amostras (n = 3) de cada lote, e os resultados obtidos estão indicados ao lado.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97146"/>
              </p:ext>
            </p:extLst>
          </p:nvPr>
        </p:nvGraphicFramePr>
        <p:xfrm>
          <a:off x="467544" y="1310397"/>
          <a:ext cx="4042792" cy="4206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64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LOTE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VALORES DE UMIDADE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10,42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10,61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10,54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10,98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10,27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10,50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3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10,61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10,52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10,67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4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10,69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10,80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10,39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5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10,20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10,30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10,72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10,57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10,46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10,50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7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10,44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10,29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9,86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8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10,20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10,29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10,41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9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10,46</a:t>
                      </a:r>
                      <a:endParaRPr lang="pt-B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10,76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10,74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10,11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10,33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10,98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626315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7200"/>
          </a:xfrm>
        </p:spPr>
        <p:txBody>
          <a:bodyPr/>
          <a:lstStyle/>
          <a:p>
            <a:r>
              <a:rPr lang="pt-BR" dirty="0"/>
              <a:t>Agenda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9738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Engenharia da Qualidade</a:t>
            </a:r>
          </a:p>
          <a:p>
            <a:r>
              <a:rPr lang="pt-BR" dirty="0"/>
              <a:t>Gráficos de Controle </a:t>
            </a:r>
            <a:r>
              <a:rPr lang="pt-BR" dirty="0" err="1"/>
              <a:t>Univariados</a:t>
            </a:r>
            <a:endParaRPr lang="pt-BR" dirty="0"/>
          </a:p>
          <a:p>
            <a:pPr lvl="1"/>
            <a:r>
              <a:rPr lang="pt-BR" dirty="0"/>
              <a:t>Gráficos de controle 𝑋 e 𝑅</a:t>
            </a:r>
          </a:p>
          <a:p>
            <a:pPr lvl="1"/>
            <a:r>
              <a:rPr lang="pt-BR" dirty="0"/>
              <a:t>Gráficos de Controle para medidas individuais</a:t>
            </a:r>
          </a:p>
          <a:p>
            <a:pPr lvl="1"/>
            <a:r>
              <a:rPr lang="pt-BR" dirty="0"/>
              <a:t>Gráficos de Controle para atributos</a:t>
            </a:r>
          </a:p>
          <a:p>
            <a:pPr lvl="1"/>
            <a:r>
              <a:rPr lang="pt-BR" dirty="0"/>
              <a:t>Gráficos CUSUM e EWMA</a:t>
            </a:r>
          </a:p>
          <a:p>
            <a:pPr lvl="1"/>
            <a:r>
              <a:rPr lang="pt-BR" dirty="0"/>
              <a:t>Análise de Capacidade de Processos</a:t>
            </a:r>
          </a:p>
          <a:p>
            <a:r>
              <a:rPr lang="pt-BR" dirty="0"/>
              <a:t>Gráficos de Controle Multivariados</a:t>
            </a:r>
          </a:p>
          <a:p>
            <a:r>
              <a:rPr lang="pt-BR" dirty="0"/>
              <a:t>Outros pacotes / Desenvolvimento de funções</a:t>
            </a:r>
          </a:p>
          <a:p>
            <a:r>
              <a:rPr lang="pt-BR" dirty="0">
                <a:solidFill>
                  <a:srgbClr val="002060"/>
                </a:solidFill>
              </a:rPr>
              <a:t>Previsão de demanda </a:t>
            </a:r>
            <a:r>
              <a:rPr lang="pt-BR" dirty="0"/>
              <a:t>– pacote </a:t>
            </a:r>
            <a:r>
              <a:rPr lang="pt-BR" dirty="0" err="1"/>
              <a:t>forecast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287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7200"/>
          </a:xfrm>
        </p:spPr>
        <p:txBody>
          <a:bodyPr/>
          <a:lstStyle/>
          <a:p>
            <a:r>
              <a:rPr lang="pt-BR" dirty="0"/>
              <a:t>Importar os dados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5" y="1237952"/>
            <a:ext cx="3024336" cy="15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19526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85" y="2024014"/>
            <a:ext cx="4623659" cy="38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2601"/>
      </p:ext>
    </p:extLst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9032" cy="682625"/>
          </a:xfrm>
        </p:spPr>
        <p:txBody>
          <a:bodyPr/>
          <a:lstStyle/>
          <a:p>
            <a:r>
              <a:rPr lang="pt-BR" dirty="0"/>
              <a:t>Gráficos para subgrupos - Agrupar as variáveis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58" y="1124744"/>
            <a:ext cx="468052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Consolas" panose="020B0609020204030204" pitchFamily="49" charset="0"/>
              </a:rPr>
              <a:t>head</a:t>
            </a:r>
            <a:r>
              <a:rPr lang="pt-BR" sz="2800" dirty="0">
                <a:latin typeface="Consolas" panose="020B0609020204030204" pitchFamily="49" charset="0"/>
              </a:rPr>
              <a:t>(exercicio_1)</a:t>
            </a:r>
          </a:p>
          <a:p>
            <a:r>
              <a:rPr lang="pt-BR" sz="2800" dirty="0" err="1">
                <a:latin typeface="Consolas" panose="020B0609020204030204" pitchFamily="49" charset="0"/>
              </a:rPr>
              <a:t>attach</a:t>
            </a:r>
            <a:r>
              <a:rPr lang="pt-BR" sz="2800" dirty="0">
                <a:latin typeface="Consolas" panose="020B0609020204030204" pitchFamily="49" charset="0"/>
              </a:rPr>
              <a:t>(exercicio_1)</a:t>
            </a:r>
          </a:p>
          <a:p>
            <a:r>
              <a:rPr lang="pt-BR" sz="2800" dirty="0" err="1">
                <a:latin typeface="Consolas" panose="020B0609020204030204" pitchFamily="49" charset="0"/>
              </a:rPr>
              <a:t>umid</a:t>
            </a:r>
            <a:r>
              <a:rPr lang="pt-BR" sz="2800" dirty="0">
                <a:latin typeface="Consolas" panose="020B0609020204030204" pitchFamily="49" charset="0"/>
              </a:rPr>
              <a:t>&lt;-</a:t>
            </a:r>
            <a:r>
              <a:rPr lang="pt-BR" sz="2800" dirty="0" err="1">
                <a:latin typeface="Consolas" panose="020B0609020204030204" pitchFamily="49" charset="0"/>
              </a:rPr>
              <a:t>qcc.groups</a:t>
            </a:r>
            <a:r>
              <a:rPr lang="pt-BR" sz="2800" dirty="0">
                <a:latin typeface="Consolas" panose="020B0609020204030204" pitchFamily="49" charset="0"/>
              </a:rPr>
              <a:t>(</a:t>
            </a:r>
            <a:r>
              <a:rPr lang="pt-BR" sz="2800" dirty="0" err="1">
                <a:latin typeface="Consolas" panose="020B0609020204030204" pitchFamily="49" charset="0"/>
              </a:rPr>
              <a:t>umidade,amostra</a:t>
            </a:r>
            <a:r>
              <a:rPr lang="pt-BR" sz="2800" dirty="0">
                <a:latin typeface="Consolas" panose="020B0609020204030204" pitchFamily="49" charset="0"/>
              </a:rPr>
              <a:t>)</a:t>
            </a:r>
            <a:endParaRPr lang="pt-BR" sz="2800" dirty="0">
              <a:latin typeface="Consolas" panose="020B0609020204030204" pitchFamily="49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45" y="2564904"/>
            <a:ext cx="54673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59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1000" cy="682625"/>
          </a:xfrm>
        </p:spPr>
        <p:txBody>
          <a:bodyPr/>
          <a:lstStyle/>
          <a:p>
            <a:r>
              <a:rPr lang="pt-BR" dirty="0"/>
              <a:t>Construindo os gráficos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07" y="1700808"/>
            <a:ext cx="5213074" cy="37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4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1000" cy="682625"/>
          </a:xfrm>
        </p:spPr>
        <p:txBody>
          <a:bodyPr/>
          <a:lstStyle/>
          <a:p>
            <a:r>
              <a:rPr lang="pt-BR" dirty="0"/>
              <a:t>Construindo os gráficos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9"/>
            <a:ext cx="4118579" cy="29523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44" y="2996952"/>
            <a:ext cx="431948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46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7200"/>
          </a:xfrm>
        </p:spPr>
        <p:txBody>
          <a:bodyPr/>
          <a:lstStyle/>
          <a:p>
            <a:r>
              <a:rPr lang="pt-BR" dirty="0"/>
              <a:t>Exemplo 2 – Gráfico X - Medidas individuais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5662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# </a:t>
            </a:r>
            <a:r>
              <a:rPr lang="pt-BR" dirty="0" err="1">
                <a:latin typeface="Consolas" panose="020B0609020204030204" pitchFamily="49" charset="0"/>
              </a:rPr>
              <a:t>viscosity</a:t>
            </a:r>
            <a:r>
              <a:rPr lang="pt-BR" dirty="0">
                <a:latin typeface="Consolas" panose="020B0609020204030204" pitchFamily="49" charset="0"/>
              </a:rPr>
              <a:t> data (Montgomery, pag. 242)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x &lt;- c(33.75, 33.05, 34, 33.81, 33.46,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       34.02, 33.68, 33.27, 33.49, 33.20,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       33.62, 33.00, 33.54, 33.12, 33.84)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qcc</a:t>
            </a:r>
            <a:r>
              <a:rPr lang="pt-BR" dirty="0">
                <a:latin typeface="Consolas" panose="020B0609020204030204" pitchFamily="49" charset="0"/>
              </a:rPr>
              <a:t>(x, </a:t>
            </a:r>
            <a:r>
              <a:rPr lang="pt-BR" dirty="0" err="1">
                <a:latin typeface="Consolas" panose="020B0609020204030204" pitchFamily="49" charset="0"/>
              </a:rPr>
              <a:t>type</a:t>
            </a:r>
            <a:r>
              <a:rPr lang="pt-BR" dirty="0">
                <a:latin typeface="Consolas" panose="020B0609020204030204" pitchFamily="49" charset="0"/>
              </a:rPr>
              <a:t>="xbar.one")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qcc</a:t>
            </a:r>
            <a:r>
              <a:rPr lang="pt-BR" dirty="0">
                <a:latin typeface="Consolas" panose="020B0609020204030204" pitchFamily="49" charset="0"/>
              </a:rPr>
              <a:t>(x, </a:t>
            </a:r>
            <a:r>
              <a:rPr lang="pt-BR" dirty="0" err="1">
                <a:latin typeface="Consolas" panose="020B0609020204030204" pitchFamily="49" charset="0"/>
              </a:rPr>
              <a:t>type</a:t>
            </a:r>
            <a:r>
              <a:rPr lang="pt-BR" dirty="0">
                <a:latin typeface="Consolas" panose="020B0609020204030204" pitchFamily="49" charset="0"/>
              </a:rPr>
              <a:t>="xbar.one", </a:t>
            </a:r>
            <a:r>
              <a:rPr lang="pt-BR" dirty="0" err="1">
                <a:latin typeface="Consolas" panose="020B0609020204030204" pitchFamily="49" charset="0"/>
              </a:rPr>
              <a:t>std.dev</a:t>
            </a:r>
            <a:r>
              <a:rPr lang="pt-BR" dirty="0">
                <a:latin typeface="Consolas" panose="020B0609020204030204" pitchFamily="49" charset="0"/>
              </a:rPr>
              <a:t> = "SD")</a:t>
            </a:r>
          </a:p>
        </p:txBody>
      </p:sp>
    </p:spTree>
    <p:extLst>
      <p:ext uri="{BB962C8B-B14F-4D97-AF65-F5344CB8AC3E}">
        <p14:creationId xmlns:p14="http://schemas.microsoft.com/office/powerpoint/2010/main" val="115376549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80" y="1003027"/>
            <a:ext cx="64044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564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061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448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7200"/>
          </a:xfrm>
        </p:spPr>
        <p:txBody>
          <a:bodyPr/>
          <a:lstStyle/>
          <a:p>
            <a:r>
              <a:rPr lang="pt-BR" dirty="0"/>
              <a:t>Exercício 2 – Medidas Individuais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45359"/>
            <a:ext cx="3250704" cy="449738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diâmetro de orifícios é medido em ordem consecutiva por um sensor automático. Os resultados da medição de 25 orifícios estão na tabela. Construir um gráfico de medidas individuais.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6E5FE-6739-41EA-BCC3-2788CC7668EF}" type="slidenum">
              <a:rPr lang="en-US" altLang="pt-BR" smtClean="0"/>
              <a:pPr>
                <a:defRPr/>
              </a:pPr>
              <a:t>27</a:t>
            </a:fld>
            <a:endParaRPr lang="en-US" alt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79236"/>
              </p:ext>
            </p:extLst>
          </p:nvPr>
        </p:nvGraphicFramePr>
        <p:xfrm>
          <a:off x="4139952" y="1322365"/>
          <a:ext cx="440055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Binary Worksheet" r:id="rId3" imgW="4400719" imgH="4143511" progId="Excel.SheetBinaryMacroEnabled.12">
                  <p:embed/>
                </p:oleObj>
              </mc:Choice>
              <mc:Fallback>
                <p:oleObj name="Binary Worksheet" r:id="rId3" imgW="4400719" imgH="4143511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1322365"/>
                        <a:ext cx="440055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83187" y="5590981"/>
            <a:ext cx="28803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aseline="0" dirty="0"/>
              <a:t>Fonte: Montgomery &amp; </a:t>
            </a:r>
            <a:r>
              <a:rPr lang="en-US" sz="1200" baseline="0" dirty="0" err="1"/>
              <a:t>Runger</a:t>
            </a:r>
            <a:r>
              <a:rPr lang="en-US" sz="1200" baseline="0" dirty="0"/>
              <a:t>. </a:t>
            </a:r>
            <a:r>
              <a:rPr lang="en-US" sz="1200" baseline="0" dirty="0" err="1"/>
              <a:t>Estatística</a:t>
            </a:r>
            <a:r>
              <a:rPr lang="en-US" sz="1200" baseline="0" dirty="0"/>
              <a:t> </a:t>
            </a:r>
            <a:r>
              <a:rPr lang="en-US" sz="1200" baseline="0" dirty="0" err="1"/>
              <a:t>Aplicada</a:t>
            </a:r>
            <a:r>
              <a:rPr lang="en-US" sz="1200" baseline="0" dirty="0"/>
              <a:t> e </a:t>
            </a:r>
            <a:r>
              <a:rPr lang="en-US" sz="1200" baseline="0" dirty="0" err="1"/>
              <a:t>Probabilidade</a:t>
            </a:r>
            <a:r>
              <a:rPr lang="en-US" sz="1200" baseline="0" dirty="0"/>
              <a:t> para </a:t>
            </a:r>
            <a:r>
              <a:rPr lang="en-US" sz="1200" baseline="0" dirty="0" err="1"/>
              <a:t>Engenheiros</a:t>
            </a:r>
            <a:r>
              <a:rPr lang="en-US" sz="1200" baseline="0" dirty="0"/>
              <a:t>, 8a </a:t>
            </a:r>
            <a:r>
              <a:rPr lang="en-US" sz="1200" baseline="0" dirty="0" err="1"/>
              <a:t>Edição</a:t>
            </a:r>
            <a:r>
              <a:rPr lang="en-US" sz="1200" baseline="0" dirty="0"/>
              <a:t>. LTC</a:t>
            </a:r>
            <a:endParaRPr lang="pt-BR" sz="1200" baseline="0" dirty="0"/>
          </a:p>
        </p:txBody>
      </p:sp>
    </p:spTree>
    <p:extLst>
      <p:ext uri="{BB962C8B-B14F-4D97-AF65-F5344CB8AC3E}">
        <p14:creationId xmlns:p14="http://schemas.microsoft.com/office/powerpoint/2010/main" val="597895538"/>
      </p:ext>
    </p:extLst>
  </p:cSld>
  <p:clrMapOvr>
    <a:masterClrMapping/>
  </p:clrMapOvr>
  <p:transition spd="med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200"/>
          </a:xfrm>
        </p:spPr>
        <p:txBody>
          <a:bodyPr/>
          <a:lstStyle/>
          <a:p>
            <a:r>
              <a:rPr lang="pt-BR" dirty="0"/>
              <a:t>Exercício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93291"/>
            <a:ext cx="5266928" cy="1584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head</a:t>
            </a:r>
            <a:r>
              <a:rPr lang="pt-BR" dirty="0">
                <a:latin typeface="Consolas" panose="020B0609020204030204" pitchFamily="49" charset="0"/>
              </a:rPr>
              <a:t>(exercicio_2)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attach</a:t>
            </a:r>
            <a:r>
              <a:rPr lang="pt-BR" dirty="0">
                <a:latin typeface="Consolas" panose="020B0609020204030204" pitchFamily="49" charset="0"/>
              </a:rPr>
              <a:t>(exercicio_2)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qcc</a:t>
            </a:r>
            <a:r>
              <a:rPr lang="pt-BR" dirty="0">
                <a:latin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</a:rPr>
              <a:t>diametro,type</a:t>
            </a:r>
            <a:r>
              <a:rPr lang="pt-BR" dirty="0">
                <a:latin typeface="Consolas" panose="020B0609020204030204" pitchFamily="49" charset="0"/>
              </a:rPr>
              <a:t>="xbar.one")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detach</a:t>
            </a:r>
            <a:r>
              <a:rPr lang="pt-BR" dirty="0">
                <a:latin typeface="Consolas" panose="020B0609020204030204" pitchFamily="49" charset="0"/>
              </a:rPr>
              <a:t>(exercicio_2)</a:t>
            </a:r>
            <a:endParaRPr lang="pt-BR" dirty="0">
              <a:latin typeface="Consolas" panose="020B0609020204030204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28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780928"/>
            <a:ext cx="4809524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83040"/>
      </p:ext>
    </p:extLst>
  </p:cSld>
  <p:clrMapOvr>
    <a:masterClrMapping/>
  </p:clrMapOvr>
  <p:transition spd="med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564904"/>
            <a:ext cx="5544616" cy="1252720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pt-BR" b="1" dirty="0">
                <a:solidFill>
                  <a:srgbClr val="002060"/>
                </a:solidFill>
              </a:rPr>
              <a:t>Gráficos para atributos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8344" y="5085184"/>
                <a:ext cx="8183880" cy="959924"/>
              </a:xfrm>
            </p:spPr>
            <p:txBody>
              <a:bodyPr>
                <a:normAutofit/>
              </a:bodyPr>
              <a:lstStyle/>
              <a:p>
                <a:r>
                  <a:rPr lang="pt-BR" dirty="0">
                    <a:solidFill>
                      <a:srgbClr val="002060"/>
                    </a:solidFill>
                  </a:rPr>
                  <a:t>Fração não conforme (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pt-BR" dirty="0">
                    <a:solidFill>
                      <a:srgbClr val="002060"/>
                    </a:solidFill>
                  </a:rPr>
                  <a:t>), número de não conformes (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𝑛𝑝</m:t>
                    </m:r>
                  </m:oMath>
                </a14:m>
                <a:r>
                  <a:rPr lang="pt-BR" dirty="0">
                    <a:solidFill>
                      <a:srgbClr val="002060"/>
                    </a:solidFill>
                  </a:rPr>
                  <a:t>)</a:t>
                </a:r>
              </a:p>
              <a:p>
                <a:r>
                  <a:rPr lang="pt-BR" dirty="0">
                    <a:solidFill>
                      <a:srgbClr val="002060"/>
                    </a:solidFill>
                  </a:rPr>
                  <a:t>Não conformidades (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dirty="0">
                    <a:solidFill>
                      <a:srgbClr val="002060"/>
                    </a:solidFill>
                  </a:rPr>
                  <a:t>) e número médio de não conformidades por unidade (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pt-BR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44" y="5085184"/>
                <a:ext cx="8183880" cy="959924"/>
              </a:xfrm>
              <a:blipFill rotWithShape="1">
                <a:blip r:embed="rId2"/>
                <a:stretch>
                  <a:fillRect l="-298" t="-7595" b="-6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7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7200"/>
          </a:xfrm>
        </p:spPr>
        <p:txBody>
          <a:bodyPr/>
          <a:lstStyle/>
          <a:p>
            <a:r>
              <a:rPr lang="pt-BR" dirty="0"/>
              <a:t>Engenharia da Qualidade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Alunos de graduação</a:t>
            </a:r>
          </a:p>
          <a:p>
            <a:pPr lvl="1"/>
            <a:r>
              <a:rPr lang="pt-BR" dirty="0"/>
              <a:t>Engenharia de Produção, Mecânica, Civil...</a:t>
            </a:r>
          </a:p>
          <a:p>
            <a:r>
              <a:rPr lang="pt-BR" dirty="0"/>
              <a:t>Aplicabilidade nas indústrias - Qualidade</a:t>
            </a:r>
          </a:p>
          <a:p>
            <a:pPr lvl="1"/>
            <a:r>
              <a:rPr lang="pt-BR" dirty="0"/>
              <a:t>Monitorar cotas, medidas, peças defeituosas</a:t>
            </a:r>
          </a:p>
          <a:p>
            <a:pPr lvl="1"/>
            <a:r>
              <a:rPr lang="pt-BR" dirty="0"/>
              <a:t>Certificação</a:t>
            </a:r>
          </a:p>
          <a:p>
            <a:pPr lvl="1"/>
            <a:r>
              <a:rPr lang="pt-BR" dirty="0"/>
              <a:t>Exigências de clientes</a:t>
            </a:r>
          </a:p>
          <a:p>
            <a:r>
              <a:rPr lang="pt-BR" dirty="0"/>
              <a:t>Outras áreas</a:t>
            </a:r>
          </a:p>
          <a:p>
            <a:pPr lvl="1"/>
            <a:r>
              <a:rPr lang="pt-BR" dirty="0"/>
              <a:t>Saúde</a:t>
            </a:r>
          </a:p>
          <a:p>
            <a:pPr lvl="1"/>
            <a:r>
              <a:rPr lang="pt-BR" dirty="0"/>
              <a:t>Meio ambiente...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086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3 – Gráfico p </a:t>
            </a:r>
            <a:br>
              <a:rPr lang="pt-BR" dirty="0"/>
            </a:br>
            <a:br>
              <a:rPr lang="pt-BR" dirty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560" y="1196752"/>
            <a:ext cx="8183880" cy="491487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Suco de laranja concentrado e congelado é embalado em latas de papelão. Essas embalagens são feitas enrolando-se o papelão e colocando um fundo de metal.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Pela inspeção dessas embalagens, pode-se determinar se, quando cheia, poderá vazar ao longo da junta lateral do papelão ou em volta da junta do fundo.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Tal embalagem, não conforme, tem uma vedação imprópria em alguma das junções.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Desejamos estabelecer um gráfico de controle para melhorar a fração de embalagens não conformes produzidas por essa máquina.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52120" y="5517232"/>
            <a:ext cx="28803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Fonte: Montgomery, D.C. (2005) Introduction to Statistical Quality Control, 5th ed. New York: John Wiley &amp; Sons.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798195"/>
      </p:ext>
    </p:extLst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57200"/>
          </a:xfrm>
        </p:spPr>
        <p:txBody>
          <a:bodyPr/>
          <a:lstStyle/>
          <a:p>
            <a:r>
              <a:rPr lang="pt-BR" dirty="0"/>
              <a:t>Gráfico 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09261"/>
            <a:ext cx="8229600" cy="15841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data(</a:t>
            </a:r>
            <a:r>
              <a:rPr lang="en-US" dirty="0" err="1">
                <a:latin typeface="Consolas" panose="020B0609020204030204" pitchFamily="49" charset="0"/>
              </a:rPr>
              <a:t>orangejuice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head(</a:t>
            </a:r>
            <a:r>
              <a:rPr lang="en-US" dirty="0" err="1">
                <a:latin typeface="Consolas" panose="020B0609020204030204" pitchFamily="49" charset="0"/>
              </a:rPr>
              <a:t>orangejuice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attach(</a:t>
            </a:r>
            <a:r>
              <a:rPr lang="en-US" dirty="0" err="1">
                <a:latin typeface="Consolas" panose="020B0609020204030204" pitchFamily="49" charset="0"/>
              </a:rPr>
              <a:t>orangejuice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</a:rPr>
              <a:t>qcc</a:t>
            </a:r>
            <a:r>
              <a:rPr lang="en-US" dirty="0">
                <a:latin typeface="Consolas" panose="020B0609020204030204" pitchFamily="49" charset="0"/>
              </a:rPr>
              <a:t>(D[trial], sizes=size[trial], type="p")</a:t>
            </a:r>
            <a:endParaRPr lang="pt-BR" dirty="0">
              <a:latin typeface="Consolas" panose="020B0609020204030204" pitchFamily="49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08920"/>
            <a:ext cx="59617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6911"/>
      </p:ext>
    </p:extLst>
  </p:cSld>
  <p:clrMapOvr>
    <a:masterClrMapping/>
  </p:clrMapOvr>
  <p:transition spd="med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6069044" cy="422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332656"/>
            <a:ext cx="858932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aseline="0" dirty="0" err="1">
                <a:latin typeface="Consolas" panose="020B0609020204030204" pitchFamily="49" charset="0"/>
              </a:rPr>
              <a:t>inc</a:t>
            </a:r>
            <a:r>
              <a:rPr lang="pt-BR" sz="2000" baseline="0" dirty="0">
                <a:latin typeface="Consolas" panose="020B0609020204030204" pitchFamily="49" charset="0"/>
              </a:rPr>
              <a:t> &lt;- </a:t>
            </a:r>
            <a:r>
              <a:rPr lang="pt-BR" sz="2000" baseline="0" dirty="0" err="1">
                <a:latin typeface="Consolas" panose="020B0609020204030204" pitchFamily="49" charset="0"/>
              </a:rPr>
              <a:t>setdiff</a:t>
            </a:r>
            <a:r>
              <a:rPr lang="pt-BR" sz="2000" baseline="0" dirty="0">
                <a:latin typeface="Consolas" panose="020B0609020204030204" pitchFamily="49" charset="0"/>
              </a:rPr>
              <a:t>(</a:t>
            </a:r>
            <a:r>
              <a:rPr lang="pt-BR" sz="2000" baseline="0" dirty="0" err="1">
                <a:latin typeface="Consolas" panose="020B0609020204030204" pitchFamily="49" charset="0"/>
              </a:rPr>
              <a:t>which</a:t>
            </a:r>
            <a:r>
              <a:rPr lang="pt-BR" sz="2000" baseline="0" dirty="0">
                <a:latin typeface="Consolas" panose="020B0609020204030204" pitchFamily="49" charset="0"/>
              </a:rPr>
              <a:t>(</a:t>
            </a:r>
            <a:r>
              <a:rPr lang="pt-BR" sz="2000" baseline="0" dirty="0" err="1">
                <a:latin typeface="Consolas" panose="020B0609020204030204" pitchFamily="49" charset="0"/>
              </a:rPr>
              <a:t>trial</a:t>
            </a:r>
            <a:r>
              <a:rPr lang="pt-BR" sz="2000" baseline="0" dirty="0">
                <a:latin typeface="Consolas" panose="020B0609020204030204" pitchFamily="49" charset="0"/>
              </a:rPr>
              <a:t>), c(15,23))</a:t>
            </a:r>
          </a:p>
          <a:p>
            <a:r>
              <a:rPr lang="pt-BR" sz="2000" baseline="0" dirty="0">
                <a:latin typeface="Consolas" panose="020B0609020204030204" pitchFamily="49" charset="0"/>
              </a:rPr>
              <a:t>q1 &lt;- </a:t>
            </a:r>
            <a:r>
              <a:rPr lang="pt-BR" sz="2000" baseline="0" dirty="0" err="1">
                <a:latin typeface="Consolas" panose="020B0609020204030204" pitchFamily="49" charset="0"/>
              </a:rPr>
              <a:t>qcc</a:t>
            </a:r>
            <a:r>
              <a:rPr lang="pt-BR" sz="2000" baseline="0" dirty="0">
                <a:latin typeface="Consolas" panose="020B0609020204030204" pitchFamily="49" charset="0"/>
              </a:rPr>
              <a:t>(D[</a:t>
            </a:r>
            <a:r>
              <a:rPr lang="pt-BR" sz="2000" baseline="0" dirty="0" err="1">
                <a:latin typeface="Consolas" panose="020B0609020204030204" pitchFamily="49" charset="0"/>
              </a:rPr>
              <a:t>inc</a:t>
            </a:r>
            <a:r>
              <a:rPr lang="pt-BR" sz="2000" baseline="0" dirty="0">
                <a:latin typeface="Consolas" panose="020B0609020204030204" pitchFamily="49" charset="0"/>
              </a:rPr>
              <a:t>], </a:t>
            </a:r>
            <a:r>
              <a:rPr lang="pt-BR" sz="2000" baseline="0" dirty="0" err="1">
                <a:latin typeface="Consolas" panose="020B0609020204030204" pitchFamily="49" charset="0"/>
              </a:rPr>
              <a:t>sizes</a:t>
            </a:r>
            <a:r>
              <a:rPr lang="pt-BR" sz="2000" baseline="0" dirty="0">
                <a:latin typeface="Consolas" panose="020B0609020204030204" pitchFamily="49" charset="0"/>
              </a:rPr>
              <a:t>=</a:t>
            </a:r>
            <a:r>
              <a:rPr lang="pt-BR" sz="2000" baseline="0" dirty="0" err="1">
                <a:latin typeface="Consolas" panose="020B0609020204030204" pitchFamily="49" charset="0"/>
              </a:rPr>
              <a:t>size</a:t>
            </a:r>
            <a:r>
              <a:rPr lang="pt-BR" sz="2000" baseline="0" dirty="0">
                <a:latin typeface="Consolas" panose="020B0609020204030204" pitchFamily="49" charset="0"/>
              </a:rPr>
              <a:t>[</a:t>
            </a:r>
            <a:r>
              <a:rPr lang="pt-BR" sz="2000" baseline="0" dirty="0" err="1">
                <a:latin typeface="Consolas" panose="020B0609020204030204" pitchFamily="49" charset="0"/>
              </a:rPr>
              <a:t>inc</a:t>
            </a:r>
            <a:r>
              <a:rPr lang="pt-BR" sz="2000" baseline="0" dirty="0">
                <a:latin typeface="Consolas" panose="020B0609020204030204" pitchFamily="49" charset="0"/>
              </a:rPr>
              <a:t>], </a:t>
            </a:r>
            <a:r>
              <a:rPr lang="pt-BR" sz="2000" baseline="0" dirty="0" err="1">
                <a:latin typeface="Consolas" panose="020B0609020204030204" pitchFamily="49" charset="0"/>
              </a:rPr>
              <a:t>type</a:t>
            </a:r>
            <a:r>
              <a:rPr lang="pt-BR" sz="2000" baseline="0" dirty="0">
                <a:latin typeface="Consolas" panose="020B0609020204030204" pitchFamily="49" charset="0"/>
              </a:rPr>
              <a:t>="p")</a:t>
            </a:r>
          </a:p>
          <a:p>
            <a:r>
              <a:rPr lang="pt-BR" sz="2000" baseline="0" dirty="0" err="1">
                <a:latin typeface="Consolas" panose="020B0609020204030204" pitchFamily="49" charset="0"/>
              </a:rPr>
              <a:t>qcc</a:t>
            </a:r>
            <a:r>
              <a:rPr lang="pt-BR" sz="2000" baseline="0" dirty="0">
                <a:latin typeface="Consolas" panose="020B0609020204030204" pitchFamily="49" charset="0"/>
              </a:rPr>
              <a:t>(D[</a:t>
            </a:r>
            <a:r>
              <a:rPr lang="pt-BR" sz="2000" baseline="0" dirty="0" err="1">
                <a:latin typeface="Consolas" panose="020B0609020204030204" pitchFamily="49" charset="0"/>
              </a:rPr>
              <a:t>inc</a:t>
            </a:r>
            <a:r>
              <a:rPr lang="pt-BR" sz="2000" baseline="0" dirty="0">
                <a:latin typeface="Consolas" panose="020B0609020204030204" pitchFamily="49" charset="0"/>
              </a:rPr>
              <a:t>], </a:t>
            </a:r>
            <a:r>
              <a:rPr lang="pt-BR" sz="2000" baseline="0" dirty="0" err="1">
                <a:latin typeface="Consolas" panose="020B0609020204030204" pitchFamily="49" charset="0"/>
              </a:rPr>
              <a:t>sizes</a:t>
            </a:r>
            <a:r>
              <a:rPr lang="pt-BR" sz="2000" baseline="0" dirty="0">
                <a:latin typeface="Consolas" panose="020B0609020204030204" pitchFamily="49" charset="0"/>
              </a:rPr>
              <a:t>=</a:t>
            </a:r>
            <a:r>
              <a:rPr lang="pt-BR" sz="2000" baseline="0" dirty="0" err="1">
                <a:latin typeface="Consolas" panose="020B0609020204030204" pitchFamily="49" charset="0"/>
              </a:rPr>
              <a:t>size</a:t>
            </a:r>
            <a:r>
              <a:rPr lang="pt-BR" sz="2000" baseline="0" dirty="0">
                <a:latin typeface="Consolas" panose="020B0609020204030204" pitchFamily="49" charset="0"/>
              </a:rPr>
              <a:t>[</a:t>
            </a:r>
            <a:r>
              <a:rPr lang="pt-BR" sz="2000" baseline="0" dirty="0" err="1">
                <a:latin typeface="Consolas" panose="020B0609020204030204" pitchFamily="49" charset="0"/>
              </a:rPr>
              <a:t>inc</a:t>
            </a:r>
            <a:r>
              <a:rPr lang="pt-BR" sz="2000" baseline="0" dirty="0">
                <a:latin typeface="Consolas" panose="020B0609020204030204" pitchFamily="49" charset="0"/>
              </a:rPr>
              <a:t>], </a:t>
            </a:r>
            <a:r>
              <a:rPr lang="pt-BR" sz="2000" baseline="0" dirty="0" err="1">
                <a:latin typeface="Consolas" panose="020B0609020204030204" pitchFamily="49" charset="0"/>
              </a:rPr>
              <a:t>type</a:t>
            </a:r>
            <a:r>
              <a:rPr lang="pt-BR" sz="2000" baseline="0" dirty="0">
                <a:latin typeface="Consolas" panose="020B0609020204030204" pitchFamily="49" charset="0"/>
              </a:rPr>
              <a:t>="p", </a:t>
            </a:r>
            <a:r>
              <a:rPr lang="pt-BR" sz="2000" baseline="0" dirty="0" err="1">
                <a:latin typeface="Consolas" panose="020B0609020204030204" pitchFamily="49" charset="0"/>
              </a:rPr>
              <a:t>newdata</a:t>
            </a:r>
            <a:r>
              <a:rPr lang="pt-BR" sz="2000" baseline="0" dirty="0">
                <a:latin typeface="Consolas" panose="020B0609020204030204" pitchFamily="49" charset="0"/>
              </a:rPr>
              <a:t>=D[!</a:t>
            </a:r>
            <a:r>
              <a:rPr lang="pt-BR" sz="2000" baseline="0" dirty="0" err="1">
                <a:latin typeface="Consolas" panose="020B0609020204030204" pitchFamily="49" charset="0"/>
              </a:rPr>
              <a:t>trial</a:t>
            </a:r>
            <a:r>
              <a:rPr lang="pt-BR" sz="2000" baseline="0" dirty="0">
                <a:latin typeface="Consolas" panose="020B0609020204030204" pitchFamily="49" charset="0"/>
              </a:rPr>
              <a:t>], </a:t>
            </a:r>
            <a:r>
              <a:rPr lang="pt-BR" sz="2000" baseline="0" dirty="0" err="1">
                <a:latin typeface="Consolas" panose="020B0609020204030204" pitchFamily="49" charset="0"/>
              </a:rPr>
              <a:t>newsizes</a:t>
            </a:r>
            <a:r>
              <a:rPr lang="pt-BR" sz="2000" baseline="0" dirty="0">
                <a:latin typeface="Consolas" panose="020B0609020204030204" pitchFamily="49" charset="0"/>
              </a:rPr>
              <a:t>=</a:t>
            </a:r>
            <a:r>
              <a:rPr lang="pt-BR" sz="2000" baseline="0" dirty="0" err="1">
                <a:latin typeface="Consolas" panose="020B0609020204030204" pitchFamily="49" charset="0"/>
              </a:rPr>
              <a:t>size</a:t>
            </a:r>
            <a:r>
              <a:rPr lang="pt-BR" sz="2000" baseline="0" dirty="0">
                <a:latin typeface="Consolas" panose="020B0609020204030204" pitchFamily="49" charset="0"/>
              </a:rPr>
              <a:t>[!</a:t>
            </a:r>
            <a:r>
              <a:rPr lang="pt-BR" sz="2000" baseline="0" dirty="0" err="1">
                <a:latin typeface="Consolas" panose="020B0609020204030204" pitchFamily="49" charset="0"/>
              </a:rPr>
              <a:t>trial</a:t>
            </a:r>
            <a:r>
              <a:rPr lang="pt-BR" sz="2000" baseline="0" dirty="0">
                <a:latin typeface="Consolas" panose="020B0609020204030204" pitchFamily="49" charset="0"/>
              </a:rPr>
              <a:t>]) </a:t>
            </a:r>
          </a:p>
          <a:p>
            <a:r>
              <a:rPr lang="pt-BR" sz="2000" baseline="0" dirty="0" err="1">
                <a:latin typeface="Consolas" panose="020B0609020204030204" pitchFamily="49" charset="0"/>
              </a:rPr>
              <a:t>detach</a:t>
            </a:r>
            <a:r>
              <a:rPr lang="pt-BR" sz="2000" baseline="0" dirty="0">
                <a:latin typeface="Consolas" panose="020B0609020204030204" pitchFamily="49" charset="0"/>
              </a:rPr>
              <a:t>(</a:t>
            </a:r>
            <a:r>
              <a:rPr lang="pt-BR" sz="2000" baseline="0" dirty="0" err="1">
                <a:latin typeface="Consolas" panose="020B0609020204030204" pitchFamily="49" charset="0"/>
              </a:rPr>
              <a:t>orangejuice</a:t>
            </a:r>
            <a:r>
              <a:rPr lang="pt-BR" sz="2000" baseline="0" dirty="0">
                <a:latin typeface="Consolas" panose="020B0609020204030204" pitchFamily="49" charset="0"/>
              </a:rPr>
              <a:t>)</a:t>
            </a:r>
            <a:endParaRPr lang="pt-BR" sz="2000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46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3488"/>
            <a:ext cx="8229600" cy="457200"/>
          </a:xfrm>
        </p:spPr>
        <p:txBody>
          <a:bodyPr/>
          <a:lstStyle/>
          <a:p>
            <a:r>
              <a:rPr lang="pt-BR" dirty="0"/>
              <a:t>Gráfico </a:t>
            </a:r>
            <a:r>
              <a:rPr lang="pt-BR" dirty="0" err="1"/>
              <a:t>np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60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dirty="0" err="1">
                <a:latin typeface="Consolas" panose="020B0609020204030204" pitchFamily="49" charset="0"/>
              </a:rPr>
              <a:t>qcc</a:t>
            </a:r>
            <a:r>
              <a:rPr lang="pt-BR" dirty="0">
                <a:latin typeface="Consolas" panose="020B0609020204030204" pitchFamily="49" charset="0"/>
              </a:rPr>
              <a:t>(D[</a:t>
            </a:r>
            <a:r>
              <a:rPr lang="pt-BR" dirty="0" err="1">
                <a:latin typeface="Consolas" panose="020B0609020204030204" pitchFamily="49" charset="0"/>
              </a:rPr>
              <a:t>trial</a:t>
            </a:r>
            <a:r>
              <a:rPr lang="pt-BR" dirty="0">
                <a:latin typeface="Consolas" panose="020B0609020204030204" pitchFamily="49" charset="0"/>
              </a:rPr>
              <a:t>], </a:t>
            </a:r>
            <a:r>
              <a:rPr lang="pt-BR" dirty="0" err="1">
                <a:latin typeface="Consolas" panose="020B0609020204030204" pitchFamily="49" charset="0"/>
              </a:rPr>
              <a:t>sizes</a:t>
            </a:r>
            <a:r>
              <a:rPr lang="pt-BR" dirty="0">
                <a:latin typeface="Consolas" panose="020B0609020204030204" pitchFamily="49" charset="0"/>
              </a:rPr>
              <a:t>=</a:t>
            </a:r>
            <a:r>
              <a:rPr lang="pt-BR" dirty="0" err="1">
                <a:latin typeface="Consolas" panose="020B0609020204030204" pitchFamily="49" charset="0"/>
              </a:rPr>
              <a:t>size</a:t>
            </a:r>
            <a:r>
              <a:rPr lang="pt-BR" dirty="0">
                <a:latin typeface="Consolas" panose="020B0609020204030204" pitchFamily="49" charset="0"/>
              </a:rPr>
              <a:t>[</a:t>
            </a:r>
            <a:r>
              <a:rPr lang="pt-BR" dirty="0" err="1">
                <a:latin typeface="Consolas" panose="020B0609020204030204" pitchFamily="49" charset="0"/>
              </a:rPr>
              <a:t>trial</a:t>
            </a:r>
            <a:r>
              <a:rPr lang="pt-BR" dirty="0">
                <a:latin typeface="Consolas" panose="020B0609020204030204" pitchFamily="49" charset="0"/>
              </a:rPr>
              <a:t>], </a:t>
            </a:r>
            <a:r>
              <a:rPr lang="pt-BR" dirty="0" err="1">
                <a:latin typeface="Consolas" panose="020B0609020204030204" pitchFamily="49" charset="0"/>
              </a:rPr>
              <a:t>type</a:t>
            </a:r>
            <a:r>
              <a:rPr lang="pt-BR" dirty="0">
                <a:latin typeface="Consolas" panose="020B0609020204030204" pitchFamily="49" charset="0"/>
              </a:rPr>
              <a:t>="</a:t>
            </a:r>
            <a:r>
              <a:rPr lang="pt-BR" dirty="0" err="1">
                <a:latin typeface="Consolas" panose="020B0609020204030204" pitchFamily="49" charset="0"/>
              </a:rPr>
              <a:t>np</a:t>
            </a:r>
            <a:r>
              <a:rPr lang="pt-BR" dirty="0">
                <a:latin typeface="Consolas" panose="020B0609020204030204" pitchFamily="49" charset="0"/>
              </a:rPr>
              <a:t>")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78" y="1700808"/>
            <a:ext cx="5815676" cy="405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5652120" y="1776859"/>
            <a:ext cx="64807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73372"/>
      </p:ext>
    </p:extLst>
  </p:cSld>
  <p:clrMapOvr>
    <a:masterClrMapping/>
  </p:clrMapOvr>
  <p:transition spd="med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7200"/>
          </a:xfrm>
        </p:spPr>
        <p:txBody>
          <a:bodyPr/>
          <a:lstStyle/>
          <a:p>
            <a:r>
              <a:rPr lang="pt-BR" dirty="0"/>
              <a:t>Exercício 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34</a:t>
            </a:fld>
            <a:endParaRPr lang="en-US" alt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889744"/>
            <a:ext cx="8229600" cy="5060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797" bIns="45898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pt-BR" dirty="0"/>
              <a:t>Os dados da tabela abaixo representam o número de peças defeituosas observadas em amostras de 150 unidades de um produto manufaturado. Construir a carta </a:t>
            </a:r>
            <a:r>
              <a:rPr lang="pt-BR" i="1" dirty="0" err="1"/>
              <a:t>np</a:t>
            </a:r>
            <a:r>
              <a:rPr lang="pt-BR" dirty="0"/>
              <a:t> para os dados abaixo, em seguida a carta </a:t>
            </a:r>
            <a:r>
              <a:rPr lang="pt-BR" i="1" dirty="0"/>
              <a:t>p</a:t>
            </a:r>
            <a:r>
              <a:rPr lang="pt-BR" dirty="0"/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22849"/>
            <a:ext cx="5011850" cy="37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49712"/>
      </p:ext>
    </p:extLst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738" y="188640"/>
            <a:ext cx="8229600" cy="457200"/>
          </a:xfrm>
        </p:spPr>
        <p:txBody>
          <a:bodyPr/>
          <a:lstStyle/>
          <a:p>
            <a:r>
              <a:rPr lang="pt-BR" dirty="0"/>
              <a:t>Exercício 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35</a:t>
            </a:fld>
            <a:endParaRPr lang="en-US" altLang="pt-BR"/>
          </a:p>
        </p:txBody>
      </p:sp>
      <p:sp>
        <p:nvSpPr>
          <p:cNvPr id="6" name="Retângulo 5"/>
          <p:cNvSpPr/>
          <p:nvPr/>
        </p:nvSpPr>
        <p:spPr>
          <a:xfrm>
            <a:off x="433737" y="1052736"/>
            <a:ext cx="6181375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aseline="0" dirty="0">
                <a:latin typeface="Consolas" panose="020B0609020204030204" pitchFamily="49" charset="0"/>
              </a:rPr>
              <a:t>&gt; </a:t>
            </a:r>
            <a:r>
              <a:rPr lang="pt-BR" sz="2400" baseline="0" dirty="0" err="1">
                <a:latin typeface="Consolas" panose="020B0609020204030204" pitchFamily="49" charset="0"/>
              </a:rPr>
              <a:t>head</a:t>
            </a:r>
            <a:r>
              <a:rPr lang="pt-BR" sz="2400" baseline="0" dirty="0">
                <a:latin typeface="Consolas" panose="020B0609020204030204" pitchFamily="49" charset="0"/>
              </a:rPr>
              <a:t>(exercicio_3)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  tamanho  d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1     100 21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2     100 25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3     100 16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4     100 30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5     100 15</a:t>
            </a:r>
          </a:p>
          <a:p>
            <a:r>
              <a:rPr lang="pt-BR" sz="2400" baseline="0" dirty="0">
                <a:latin typeface="Consolas" panose="020B0609020204030204" pitchFamily="49" charset="0"/>
              </a:rPr>
              <a:t>6     100 17</a:t>
            </a:r>
          </a:p>
          <a:p>
            <a:r>
              <a:rPr lang="pt-BR" sz="2400" baseline="0" dirty="0" err="1">
                <a:latin typeface="Consolas" panose="020B0609020204030204" pitchFamily="49" charset="0"/>
              </a:rPr>
              <a:t>attach</a:t>
            </a:r>
            <a:r>
              <a:rPr lang="pt-BR" sz="2400" baseline="0" dirty="0">
                <a:latin typeface="Consolas" panose="020B0609020204030204" pitchFamily="49" charset="0"/>
              </a:rPr>
              <a:t>(exercicio_3)</a:t>
            </a:r>
          </a:p>
          <a:p>
            <a:r>
              <a:rPr lang="pt-BR" sz="2400" baseline="0" dirty="0" err="1">
                <a:latin typeface="Consolas" panose="020B0609020204030204" pitchFamily="49" charset="0"/>
              </a:rPr>
              <a:t>qcc</a:t>
            </a:r>
            <a:r>
              <a:rPr lang="pt-BR" sz="2400" baseline="0" dirty="0">
                <a:latin typeface="Consolas" panose="020B0609020204030204" pitchFamily="49" charset="0"/>
              </a:rPr>
              <a:t>(</a:t>
            </a:r>
            <a:r>
              <a:rPr lang="pt-BR" sz="2400" baseline="0" dirty="0" err="1">
                <a:latin typeface="Consolas" panose="020B0609020204030204" pitchFamily="49" charset="0"/>
              </a:rPr>
              <a:t>d,type</a:t>
            </a:r>
            <a:r>
              <a:rPr lang="pt-BR" sz="2400" baseline="0" dirty="0">
                <a:latin typeface="Consolas" panose="020B0609020204030204" pitchFamily="49" charset="0"/>
              </a:rPr>
              <a:t>="p",</a:t>
            </a:r>
            <a:r>
              <a:rPr lang="pt-BR" sz="2400" baseline="0" dirty="0" err="1">
                <a:latin typeface="Consolas" panose="020B0609020204030204" pitchFamily="49" charset="0"/>
              </a:rPr>
              <a:t>sizes</a:t>
            </a:r>
            <a:r>
              <a:rPr lang="pt-BR" sz="2400" baseline="0" dirty="0">
                <a:latin typeface="Consolas" panose="020B0609020204030204" pitchFamily="49" charset="0"/>
              </a:rPr>
              <a:t>=tamanho)</a:t>
            </a:r>
          </a:p>
          <a:p>
            <a:r>
              <a:rPr lang="pt-BR" sz="2400" baseline="0" dirty="0" err="1">
                <a:latin typeface="Consolas" panose="020B0609020204030204" pitchFamily="49" charset="0"/>
              </a:rPr>
              <a:t>qcc</a:t>
            </a:r>
            <a:r>
              <a:rPr lang="pt-BR" sz="2400" baseline="0" dirty="0">
                <a:latin typeface="Consolas" panose="020B0609020204030204" pitchFamily="49" charset="0"/>
              </a:rPr>
              <a:t>(</a:t>
            </a:r>
            <a:r>
              <a:rPr lang="pt-BR" sz="2400" baseline="0" dirty="0" err="1">
                <a:latin typeface="Consolas" panose="020B0609020204030204" pitchFamily="49" charset="0"/>
              </a:rPr>
              <a:t>d,type</a:t>
            </a:r>
            <a:r>
              <a:rPr lang="pt-BR" sz="2400" baseline="0" dirty="0">
                <a:latin typeface="Consolas" panose="020B0609020204030204" pitchFamily="49" charset="0"/>
              </a:rPr>
              <a:t>="</a:t>
            </a:r>
            <a:r>
              <a:rPr lang="pt-BR" sz="2400" baseline="0" dirty="0" err="1">
                <a:latin typeface="Consolas" panose="020B0609020204030204" pitchFamily="49" charset="0"/>
              </a:rPr>
              <a:t>np</a:t>
            </a:r>
            <a:r>
              <a:rPr lang="pt-BR" sz="2400" baseline="0" dirty="0">
                <a:latin typeface="Consolas" panose="020B0609020204030204" pitchFamily="49" charset="0"/>
              </a:rPr>
              <a:t>",</a:t>
            </a:r>
            <a:r>
              <a:rPr lang="pt-BR" sz="2400" baseline="0" dirty="0" err="1">
                <a:latin typeface="Consolas" panose="020B0609020204030204" pitchFamily="49" charset="0"/>
              </a:rPr>
              <a:t>sizes</a:t>
            </a:r>
            <a:r>
              <a:rPr lang="pt-BR" sz="2400" baseline="0" dirty="0">
                <a:latin typeface="Consolas" panose="020B0609020204030204" pitchFamily="49" charset="0"/>
              </a:rPr>
              <a:t>=tamanho)</a:t>
            </a:r>
          </a:p>
          <a:p>
            <a:r>
              <a:rPr lang="pt-BR" sz="2400" baseline="0" dirty="0" err="1">
                <a:latin typeface="Consolas" panose="020B0609020204030204" pitchFamily="49" charset="0"/>
              </a:rPr>
              <a:t>detach</a:t>
            </a:r>
            <a:r>
              <a:rPr lang="pt-BR" sz="2400" baseline="0" dirty="0">
                <a:latin typeface="Consolas" panose="020B0609020204030204" pitchFamily="49" charset="0"/>
              </a:rPr>
              <a:t>(exercicio_3)</a:t>
            </a:r>
            <a:endParaRPr lang="pt-BR" sz="2400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7576"/>
      </p:ext>
    </p:extLst>
  </p:cSld>
  <p:clrMapOvr>
    <a:masterClrMapping/>
  </p:clrMapOvr>
  <p:transition spd="med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485" y="116632"/>
            <a:ext cx="8229600" cy="457200"/>
          </a:xfrm>
        </p:spPr>
        <p:txBody>
          <a:bodyPr/>
          <a:lstStyle/>
          <a:p>
            <a:r>
              <a:rPr lang="pt-BR" dirty="0"/>
              <a:t>Exercício 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36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1195666"/>
            <a:ext cx="672380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256"/>
      </p:ext>
    </p:extLst>
  </p:cSld>
  <p:clrMapOvr>
    <a:masterClrMapping/>
  </p:clrMapOvr>
  <p:transition spd="med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485" y="116632"/>
            <a:ext cx="8229600" cy="457200"/>
          </a:xfrm>
        </p:spPr>
        <p:txBody>
          <a:bodyPr/>
          <a:lstStyle/>
          <a:p>
            <a:r>
              <a:rPr lang="pt-BR" dirty="0"/>
              <a:t>Exercício 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37</a:t>
            </a:fld>
            <a:endParaRPr lang="en-US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1195666"/>
            <a:ext cx="672380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0170"/>
      </p:ext>
    </p:extLst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432048"/>
          </a:xfrm>
        </p:spPr>
        <p:txBody>
          <a:bodyPr>
            <a:normAutofit fontScale="90000"/>
          </a:bodyPr>
          <a:lstStyle/>
          <a:p>
            <a:r>
              <a:rPr lang="pt-BR" dirty="0"/>
              <a:t>Gráfico de controle para não conformidades – c</a:t>
            </a:r>
            <a:br>
              <a:rPr lang="pt-BR" dirty="0"/>
            </a:br>
            <a:br>
              <a:rPr lang="pt-BR" dirty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4995" y="1916998"/>
            <a:ext cx="8183880" cy="1872208"/>
          </a:xfrm>
        </p:spPr>
        <p:txBody>
          <a:bodyPr/>
          <a:lstStyle/>
          <a:p>
            <a:r>
              <a:rPr lang="pt-BR" dirty="0"/>
              <a:t>Temos 26 amostras sucessivas de 100 placas de circuitos impressos. </a:t>
            </a:r>
          </a:p>
          <a:p>
            <a:r>
              <a:rPr lang="pt-BR" dirty="0"/>
              <a:t>Dados sobre o número de não conformidades em amostras de 100 placas de circuito impresso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68144" y="4686235"/>
            <a:ext cx="28803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Fonte: Montgomery, D.C. (2005) Introduction to Statistical Quality Control, 5th ed. New York: John Wiley &amp; Sons.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05273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Exemplo 4</a:t>
            </a: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7243141"/>
      </p:ext>
    </p:extLst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2714"/>
            <a:ext cx="8183880" cy="120813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data(circuit)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attach(circuit)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</a:rPr>
              <a:t>qcc</a:t>
            </a:r>
            <a:r>
              <a:rPr lang="en-US" dirty="0">
                <a:latin typeface="Consolas" panose="020B0609020204030204" pitchFamily="49" charset="0"/>
              </a:rPr>
              <a:t>(x[trial], sizes=size[trial], type="c")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5701258" cy="39710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568" y="188640"/>
            <a:ext cx="8183880" cy="1051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t-BR" kern="0" baseline="0" dirty="0"/>
              <a:t>Gráfico c – fase I</a:t>
            </a:r>
          </a:p>
        </p:txBody>
      </p:sp>
    </p:spTree>
    <p:extLst>
      <p:ext uri="{BB962C8B-B14F-4D97-AF65-F5344CB8AC3E}">
        <p14:creationId xmlns:p14="http://schemas.microsoft.com/office/powerpoint/2010/main" val="2457080026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-252536" y="-25"/>
            <a:ext cx="9612313" cy="46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R PARA CONTROLE ESTATÍSTICO DA QUALIDADE</a:t>
            </a:r>
            <a:endParaRPr lang="pt-BR" sz="2800" b="1" dirty="0">
              <a:solidFill>
                <a:srgbClr val="002060"/>
              </a:solidFill>
              <a:sym typeface="Symbol" pitchFamily="18" charset="2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9245" y="1370084"/>
            <a:ext cx="788550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 Controle Estatístico da Qualidade é uma das importantes aplicações de engenharia. Para este tipo de aplicação o R dispõe de pacotes específicos. </a:t>
            </a:r>
          </a:p>
          <a:p>
            <a:pPr algn="just"/>
            <a:endParaRPr lang="pt-BR" sz="2800" dirty="0">
              <a:latin typeface="Arial" charset="0"/>
              <a:cs typeface="Arial" charset="0"/>
            </a:endParaRPr>
          </a:p>
          <a:p>
            <a:pPr algn="just"/>
            <a:r>
              <a:rPr lang="pt-BR" sz="2800" b="1" dirty="0">
                <a:latin typeface="Arial" charset="0"/>
                <a:cs typeface="Arial" charset="0"/>
              </a:rPr>
              <a:t>Pacote </a:t>
            </a:r>
            <a:r>
              <a:rPr lang="pt-BR" sz="2800" b="1" dirty="0" err="1">
                <a:latin typeface="Arial" charset="0"/>
                <a:cs typeface="Arial" charset="0"/>
              </a:rPr>
              <a:t>qcc</a:t>
            </a:r>
            <a:r>
              <a:rPr lang="pt-BR" sz="2800" b="1" dirty="0">
                <a:latin typeface="Arial" charset="0"/>
                <a:cs typeface="Arial" charset="0"/>
              </a:rPr>
              <a:t> </a:t>
            </a:r>
            <a:r>
              <a:rPr lang="pt-BR" sz="2800" b="1" dirty="0"/>
              <a:t> (</a:t>
            </a:r>
            <a:r>
              <a:rPr lang="pt-BR" sz="2800" b="1" dirty="0" err="1"/>
              <a:t>Quality</a:t>
            </a:r>
            <a:r>
              <a:rPr lang="pt-BR" sz="2800" b="1" dirty="0"/>
              <a:t> </a:t>
            </a:r>
            <a:r>
              <a:rPr lang="pt-BR" sz="2800" b="1" dirty="0" err="1"/>
              <a:t>Control</a:t>
            </a:r>
            <a:r>
              <a:rPr lang="pt-BR" sz="2800" b="1" dirty="0"/>
              <a:t> </a:t>
            </a:r>
            <a:r>
              <a:rPr lang="pt-BR" sz="2800" b="1" dirty="0" err="1"/>
              <a:t>Charts</a:t>
            </a:r>
            <a:r>
              <a:rPr lang="pt-BR" sz="2800" b="1" dirty="0"/>
              <a:t>) </a:t>
            </a:r>
          </a:p>
          <a:p>
            <a:pPr algn="just"/>
            <a:r>
              <a:rPr lang="pt-BR" sz="2800" dirty="0"/>
              <a:t>Foi desenvolvido por SCRUCCA (2004), do Departamento de Ciências Estatísticas da </a:t>
            </a:r>
            <a:r>
              <a:rPr lang="pt-BR" sz="2800" i="1" dirty="0" err="1"/>
              <a:t>Universitá</a:t>
            </a:r>
            <a:r>
              <a:rPr lang="pt-BR" sz="2800" i="1" dirty="0"/>
              <a:t> </a:t>
            </a:r>
            <a:r>
              <a:rPr lang="pt-BR" sz="2800" i="1" dirty="0" err="1"/>
              <a:t>degli</a:t>
            </a:r>
            <a:r>
              <a:rPr lang="pt-BR" sz="2800" i="1" dirty="0"/>
              <a:t> Studi </a:t>
            </a:r>
            <a:r>
              <a:rPr lang="pt-BR" sz="2800" i="1" dirty="0" err="1"/>
              <a:t>di</a:t>
            </a:r>
            <a:r>
              <a:rPr lang="pt-BR" sz="2800" i="1" dirty="0"/>
              <a:t> Perugia</a:t>
            </a:r>
            <a:r>
              <a:rPr lang="pt-BR" sz="2800" dirty="0"/>
              <a:t>, Itália. O autor teve a ideia de desenvolver um pacote computacional para proporcionar aos seus alunos de graduação uma ferramenta para a aprendizagem dos conceitos básicos de Controle Estatístico de Qualidade.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 Controle Estatístico da Qualidade é uma das importantes aplicações de engenharia. Para este tipo de aplicação o R dispõe de pacotes específicos. 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3462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865" y="836712"/>
            <a:ext cx="8183880" cy="12241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remove </a:t>
            </a:r>
            <a:r>
              <a:rPr lang="en-US" dirty="0" err="1">
                <a:latin typeface="Consolas" panose="020B0609020204030204" pitchFamily="49" charset="0"/>
              </a:rPr>
              <a:t>amostras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fora</a:t>
            </a:r>
            <a:r>
              <a:rPr lang="en-US" dirty="0">
                <a:latin typeface="Consolas" panose="020B0609020204030204" pitchFamily="49" charset="0"/>
              </a:rPr>
              <a:t> de </a:t>
            </a:r>
            <a:r>
              <a:rPr lang="en-US" dirty="0" err="1">
                <a:latin typeface="Consolas" panose="020B0609020204030204" pitchFamily="49" charset="0"/>
              </a:rPr>
              <a:t>controle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estatístico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 &lt;- </a:t>
            </a:r>
            <a:r>
              <a:rPr lang="en-US" dirty="0" err="1">
                <a:latin typeface="Consolas" panose="020B0609020204030204" pitchFamily="49" charset="0"/>
              </a:rPr>
              <a:t>setdiff</a:t>
            </a:r>
            <a:r>
              <a:rPr lang="en-US" dirty="0">
                <a:latin typeface="Consolas" panose="020B0609020204030204" pitchFamily="49" charset="0"/>
              </a:rPr>
              <a:t>(which(trial), c(6,20))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</a:rPr>
              <a:t>qcc</a:t>
            </a:r>
            <a:r>
              <a:rPr lang="en-US" dirty="0">
                <a:latin typeface="Consolas" panose="020B0609020204030204" pitchFamily="49" charset="0"/>
              </a:rPr>
              <a:t>(x[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], sizes=size[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], type="c")</a:t>
            </a:r>
            <a:endParaRPr lang="pt-BR" dirty="0">
              <a:latin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752529" cy="38402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568" y="188640"/>
            <a:ext cx="8183880" cy="1051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t-BR" kern="0" baseline="0" dirty="0"/>
              <a:t>Gráfico c – fase I</a:t>
            </a:r>
          </a:p>
        </p:txBody>
      </p:sp>
    </p:spTree>
    <p:extLst>
      <p:ext uri="{BB962C8B-B14F-4D97-AF65-F5344CB8AC3E}">
        <p14:creationId xmlns:p14="http://schemas.microsoft.com/office/powerpoint/2010/main" val="139350231"/>
      </p:ext>
    </p:extLst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83880" cy="1051560"/>
          </a:xfrm>
        </p:spPr>
        <p:txBody>
          <a:bodyPr/>
          <a:lstStyle/>
          <a:p>
            <a:r>
              <a:rPr lang="pt-BR" dirty="0"/>
              <a:t>Gráfico c – fases I e 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89" y="2256944"/>
            <a:ext cx="568121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976555"/>
            <a:ext cx="818388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aseline="0" dirty="0">
                <a:latin typeface="Consolas" panose="020B0609020204030204" pitchFamily="49" charset="0"/>
              </a:rPr>
              <a:t>&gt; </a:t>
            </a:r>
            <a:r>
              <a:rPr lang="en-US" sz="2400" baseline="0" dirty="0" err="1">
                <a:latin typeface="Consolas" panose="020B0609020204030204" pitchFamily="49" charset="0"/>
              </a:rPr>
              <a:t>qcc</a:t>
            </a:r>
            <a:r>
              <a:rPr lang="en-US" sz="2400" baseline="0" dirty="0">
                <a:latin typeface="Consolas" panose="020B0609020204030204" pitchFamily="49" charset="0"/>
              </a:rPr>
              <a:t>(x[</a:t>
            </a:r>
            <a:r>
              <a:rPr lang="en-US" sz="2400" baseline="0" dirty="0" err="1">
                <a:latin typeface="Consolas" panose="020B0609020204030204" pitchFamily="49" charset="0"/>
              </a:rPr>
              <a:t>inc</a:t>
            </a:r>
            <a:r>
              <a:rPr lang="en-US" sz="2400" baseline="0" dirty="0">
                <a:latin typeface="Consolas" panose="020B0609020204030204" pitchFamily="49" charset="0"/>
              </a:rPr>
              <a:t>], sizes=size[</a:t>
            </a:r>
            <a:r>
              <a:rPr lang="en-US" sz="2400" baseline="0" dirty="0" err="1">
                <a:latin typeface="Consolas" panose="020B0609020204030204" pitchFamily="49" charset="0"/>
              </a:rPr>
              <a:t>inc</a:t>
            </a:r>
            <a:r>
              <a:rPr lang="en-US" sz="2400" baseline="0" dirty="0">
                <a:latin typeface="Consolas" panose="020B0609020204030204" pitchFamily="49" charset="0"/>
              </a:rPr>
              <a:t>], type="c",  </a:t>
            </a:r>
            <a:r>
              <a:rPr lang="en-US" sz="2400" baseline="0" dirty="0" err="1">
                <a:latin typeface="Consolas" panose="020B0609020204030204" pitchFamily="49" charset="0"/>
              </a:rPr>
              <a:t>newdata</a:t>
            </a:r>
            <a:r>
              <a:rPr lang="en-US" sz="2400" baseline="0" dirty="0">
                <a:latin typeface="Consolas" panose="020B0609020204030204" pitchFamily="49" charset="0"/>
              </a:rPr>
              <a:t>=x[!trial], </a:t>
            </a:r>
            <a:r>
              <a:rPr lang="en-US" sz="2400" baseline="0" dirty="0" err="1">
                <a:latin typeface="Consolas" panose="020B0609020204030204" pitchFamily="49" charset="0"/>
              </a:rPr>
              <a:t>newsizes</a:t>
            </a:r>
            <a:r>
              <a:rPr lang="en-US" sz="2400" baseline="0" dirty="0">
                <a:latin typeface="Consolas" panose="020B0609020204030204" pitchFamily="49" charset="0"/>
              </a:rPr>
              <a:t>=size[!trial], </a:t>
            </a:r>
            <a:r>
              <a:rPr lang="en-US" sz="2400" baseline="0" dirty="0" err="1">
                <a:latin typeface="Consolas" panose="020B0609020204030204" pitchFamily="49" charset="0"/>
              </a:rPr>
              <a:t>newlabels</a:t>
            </a:r>
            <a:r>
              <a:rPr lang="en-US" sz="2400" baseline="0" dirty="0">
                <a:latin typeface="Consolas" panose="020B0609020204030204" pitchFamily="49" charset="0"/>
              </a:rPr>
              <a:t>=which(!trial))</a:t>
            </a:r>
          </a:p>
        </p:txBody>
      </p:sp>
    </p:spTree>
    <p:extLst>
      <p:ext uri="{BB962C8B-B14F-4D97-AF65-F5344CB8AC3E}">
        <p14:creationId xmlns:p14="http://schemas.microsoft.com/office/powerpoint/2010/main" val="2256756083"/>
      </p:ext>
    </p:extLst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7200"/>
          </a:xfrm>
        </p:spPr>
        <p:txBody>
          <a:bodyPr/>
          <a:lstStyle/>
          <a:p>
            <a:r>
              <a:rPr lang="pt-BR" dirty="0"/>
              <a:t>Exercício 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00141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 número de não-conformidades observadas em 40 amostras (subgrupos) de cinco produtos. Construir a carta c.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42</a:t>
            </a:fld>
            <a:endParaRPr lang="en-US" alt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087179" cy="347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48379"/>
      </p:ext>
    </p:extLst>
  </p:cSld>
  <p:clrMapOvr>
    <a:masterClrMapping/>
  </p:clrMapOvr>
  <p:transition spd="med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7200"/>
          </a:xfrm>
        </p:spPr>
        <p:txBody>
          <a:bodyPr/>
          <a:lstStyle/>
          <a:p>
            <a:r>
              <a:rPr lang="pt-BR" dirty="0"/>
              <a:t>Gráfico c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3"/>
            <a:ext cx="8229600" cy="15121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attach</a:t>
            </a:r>
            <a:r>
              <a:rPr lang="pt-BR" dirty="0">
                <a:latin typeface="Consolas" panose="020B0609020204030204" pitchFamily="49" charset="0"/>
              </a:rPr>
              <a:t>(exercicio_4)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head</a:t>
            </a:r>
            <a:r>
              <a:rPr lang="pt-BR" dirty="0">
                <a:latin typeface="Consolas" panose="020B0609020204030204" pitchFamily="49" charset="0"/>
              </a:rPr>
              <a:t>(exercicio_4)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qcc</a:t>
            </a:r>
            <a:r>
              <a:rPr lang="pt-BR" dirty="0">
                <a:latin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</a:rPr>
              <a:t>c,type</a:t>
            </a:r>
            <a:r>
              <a:rPr lang="pt-BR" dirty="0">
                <a:latin typeface="Consolas" panose="020B0609020204030204" pitchFamily="49" charset="0"/>
              </a:rPr>
              <a:t>="c",</a:t>
            </a:r>
            <a:r>
              <a:rPr lang="pt-BR" dirty="0" err="1">
                <a:latin typeface="Consolas" panose="020B0609020204030204" pitchFamily="49" charset="0"/>
              </a:rPr>
              <a:t>sizes</a:t>
            </a:r>
            <a:r>
              <a:rPr lang="pt-BR" dirty="0">
                <a:latin typeface="Consolas" panose="020B0609020204030204" pitchFamily="49" charset="0"/>
              </a:rPr>
              <a:t>=tamanho)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dirty="0" err="1">
                <a:latin typeface="Consolas" panose="020B0609020204030204" pitchFamily="49" charset="0"/>
              </a:rPr>
              <a:t>detach</a:t>
            </a:r>
            <a:r>
              <a:rPr lang="pt-BR" dirty="0">
                <a:latin typeface="Consolas" panose="020B0609020204030204" pitchFamily="49" charset="0"/>
              </a:rPr>
              <a:t>(exercicio_4)</a:t>
            </a:r>
            <a:endParaRPr lang="pt-BR" dirty="0">
              <a:latin typeface="Consolas" panose="020B0609020204030204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43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05" y="2439790"/>
            <a:ext cx="6098208" cy="4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6258"/>
      </p:ext>
    </p:extLst>
  </p:cSld>
  <p:clrMapOvr>
    <a:masterClrMapping/>
  </p:clrMapOvr>
  <p:transition spd="med"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432048"/>
          </a:xfrm>
        </p:spPr>
        <p:txBody>
          <a:bodyPr>
            <a:normAutofit fontScale="90000"/>
          </a:bodyPr>
          <a:lstStyle/>
          <a:p>
            <a:r>
              <a:rPr lang="pt-BR" dirty="0"/>
              <a:t>Gráfico de controle para defeitos por unidade - u</a:t>
            </a:r>
            <a:br>
              <a:rPr lang="pt-BR" dirty="0"/>
            </a:br>
            <a:br>
              <a:rPr lang="pt-BR" dirty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4995" y="1916998"/>
            <a:ext cx="8183880" cy="1872208"/>
          </a:xfrm>
        </p:spPr>
        <p:txBody>
          <a:bodyPr/>
          <a:lstStyle/>
          <a:p>
            <a:pPr algn="just"/>
            <a:r>
              <a:rPr lang="pt-BR" dirty="0"/>
              <a:t>Em uma empresa a cada hora cinco placas de circuito impresso são selecionadas e inspecionada para finalidade de controle de processo. O número de defeitos em cada amostra é anotado. Vamos construir um gráfico U para os dados deste problema.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105273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Exemplo 5</a:t>
            </a:r>
          </a:p>
          <a:p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71104" y="4653136"/>
            <a:ext cx="28803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aseline="0" dirty="0"/>
              <a:t>Fonte: Montgomery &amp; </a:t>
            </a:r>
            <a:r>
              <a:rPr lang="en-US" sz="1200" baseline="0" dirty="0" err="1"/>
              <a:t>Runger</a:t>
            </a:r>
            <a:r>
              <a:rPr lang="en-US" sz="1200" baseline="0" dirty="0"/>
              <a:t>. </a:t>
            </a:r>
            <a:r>
              <a:rPr lang="en-US" sz="1200" baseline="0" dirty="0" err="1"/>
              <a:t>Estatística</a:t>
            </a:r>
            <a:r>
              <a:rPr lang="en-US" sz="1200" baseline="0" dirty="0"/>
              <a:t> </a:t>
            </a:r>
            <a:r>
              <a:rPr lang="en-US" sz="1200" baseline="0" dirty="0" err="1"/>
              <a:t>Aplicada</a:t>
            </a:r>
            <a:r>
              <a:rPr lang="en-US" sz="1200" baseline="0" dirty="0"/>
              <a:t> e </a:t>
            </a:r>
            <a:r>
              <a:rPr lang="en-US" sz="1200" baseline="0" dirty="0" err="1"/>
              <a:t>Probabilidade</a:t>
            </a:r>
            <a:r>
              <a:rPr lang="en-US" sz="1200" baseline="0" dirty="0"/>
              <a:t> para </a:t>
            </a:r>
            <a:r>
              <a:rPr lang="en-US" sz="1200" baseline="0" dirty="0" err="1"/>
              <a:t>Engenheiros</a:t>
            </a:r>
            <a:r>
              <a:rPr lang="en-US" sz="1200" baseline="0" dirty="0"/>
              <a:t>, 8a </a:t>
            </a:r>
            <a:r>
              <a:rPr lang="en-US" sz="1200" baseline="0" dirty="0" err="1"/>
              <a:t>Edição</a:t>
            </a:r>
            <a:r>
              <a:rPr lang="en-US" sz="1200" baseline="0" dirty="0"/>
              <a:t>. LTC</a:t>
            </a:r>
            <a:endParaRPr lang="pt-BR" sz="1200" baseline="0" dirty="0"/>
          </a:p>
        </p:txBody>
      </p:sp>
    </p:spTree>
    <p:extLst>
      <p:ext uri="{BB962C8B-B14F-4D97-AF65-F5344CB8AC3E}">
        <p14:creationId xmlns:p14="http://schemas.microsoft.com/office/powerpoint/2010/main" val="885607493"/>
      </p:ext>
    </p:extLst>
  </p:cSld>
  <p:clrMapOvr>
    <a:masterClrMapping/>
  </p:clrMapOvr>
  <p:transition spd="med"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2714"/>
            <a:ext cx="5400600" cy="15151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data(</a:t>
            </a:r>
            <a:r>
              <a:rPr lang="en-US" dirty="0" err="1">
                <a:latin typeface="Consolas" panose="020B0609020204030204" pitchFamily="49" charset="0"/>
              </a:rPr>
              <a:t>pcmanufact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attach(</a:t>
            </a:r>
            <a:r>
              <a:rPr lang="en-US" dirty="0" err="1">
                <a:latin typeface="Consolas" panose="020B0609020204030204" pitchFamily="49" charset="0"/>
              </a:rPr>
              <a:t>pcmanufact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</a:rPr>
              <a:t>qcc</a:t>
            </a:r>
            <a:r>
              <a:rPr lang="en-US" dirty="0">
                <a:latin typeface="Consolas" panose="020B0609020204030204" pitchFamily="49" charset="0"/>
              </a:rPr>
              <a:t>(x, sizes=size, type="u")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detach(</a:t>
            </a:r>
            <a:r>
              <a:rPr lang="en-US" dirty="0" err="1">
                <a:latin typeface="Consolas" panose="020B0609020204030204" pitchFamily="49" charset="0"/>
              </a:rPr>
              <a:t>pcmanufact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188640"/>
            <a:ext cx="8183880" cy="1051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t-BR" kern="0" baseline="0" dirty="0"/>
              <a:t>Gráfico u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564904"/>
            <a:ext cx="6005771" cy="39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3460"/>
      </p:ext>
    </p:extLst>
  </p:cSld>
  <p:clrMapOvr>
    <a:masterClrMapping/>
  </p:clrMapOvr>
  <p:transition spd="med"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200"/>
          </a:xfrm>
        </p:spPr>
        <p:txBody>
          <a:bodyPr/>
          <a:lstStyle/>
          <a:p>
            <a:r>
              <a:rPr lang="pt-BR" dirty="0"/>
              <a:t>Gráfico de Soma Acumulada – CUSUM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46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8" y="2204864"/>
            <a:ext cx="6455975" cy="4181219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7240" y="925535"/>
            <a:ext cx="8029520" cy="10081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cusum</a:t>
            </a:r>
            <a:r>
              <a:rPr lang="en-US" sz="1800" dirty="0">
                <a:latin typeface="Lucida Console" panose="020B0609040504020204" pitchFamily="49" charset="0"/>
              </a:rPr>
              <a:t>(data, sizes, center, </a:t>
            </a:r>
            <a:r>
              <a:rPr lang="en-US" sz="1800" dirty="0" err="1">
                <a:latin typeface="Lucida Console" panose="020B0609040504020204" pitchFamily="49" charset="0"/>
              </a:rPr>
              <a:t>std.dev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latin typeface="Lucida Console" panose="020B0609040504020204" pitchFamily="49" charset="0"/>
              </a:rPr>
              <a:t>decision.interval</a:t>
            </a:r>
            <a:r>
              <a:rPr lang="en-US" sz="1800" dirty="0">
                <a:latin typeface="Lucida Console" panose="020B0609040504020204" pitchFamily="49" charset="0"/>
              </a:rPr>
              <a:t> = 5, </a:t>
            </a:r>
            <a:r>
              <a:rPr lang="en-US" sz="1800" dirty="0" err="1">
                <a:latin typeface="Lucida Console" panose="020B0609040504020204" pitchFamily="49" charset="0"/>
              </a:rPr>
              <a:t>se.shift</a:t>
            </a:r>
            <a:r>
              <a:rPr lang="en-US" sz="1800" dirty="0">
                <a:latin typeface="Lucida Console" panose="020B0609040504020204" pitchFamily="49" charset="0"/>
              </a:rPr>
              <a:t> = 1, data.name, labels, </a:t>
            </a:r>
            <a:r>
              <a:rPr lang="en-US" sz="1800" dirty="0" err="1">
                <a:latin typeface="Lucida Console" panose="020B0609040504020204" pitchFamily="49" charset="0"/>
              </a:rPr>
              <a:t>newdata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latin typeface="Lucida Console" panose="020B0609040504020204" pitchFamily="49" charset="0"/>
              </a:rPr>
              <a:t>newsizes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latin typeface="Lucida Console" panose="020B0609040504020204" pitchFamily="49" charset="0"/>
              </a:rPr>
              <a:t>newlabels</a:t>
            </a:r>
            <a:r>
              <a:rPr lang="en-US" sz="1800" dirty="0">
                <a:latin typeface="Lucida Console" panose="020B0609040504020204" pitchFamily="49" charset="0"/>
              </a:rPr>
              <a:t>, plot = TRUE, ...)</a:t>
            </a:r>
          </a:p>
          <a:p>
            <a:pPr marL="0" indent="0">
              <a:buNone/>
            </a:pPr>
            <a:endParaRPr lang="pt-BR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5504"/>
      </p:ext>
    </p:extLst>
  </p:cSld>
  <p:clrMapOvr>
    <a:masterClrMapping/>
  </p:clrMapOvr>
  <p:transition spd="med"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95" y="171029"/>
            <a:ext cx="8183880" cy="1051560"/>
          </a:xfrm>
        </p:spPr>
        <p:txBody>
          <a:bodyPr/>
          <a:lstStyle/>
          <a:p>
            <a:r>
              <a:rPr lang="pt-BR" dirty="0"/>
              <a:t>Exemplo 6 - Gráfico CUSUM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5009" y="980728"/>
            <a:ext cx="8533455" cy="12241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2000" dirty="0">
                <a:latin typeface="Consolas" panose="020B0609020204030204" pitchFamily="49" charset="0"/>
              </a:rPr>
              <a:t>data(</a:t>
            </a:r>
            <a:r>
              <a:rPr lang="pt-BR" sz="2000" dirty="0" err="1">
                <a:latin typeface="Consolas" panose="020B0609020204030204" pitchFamily="49" charset="0"/>
              </a:rPr>
              <a:t>pistonrings</a:t>
            </a:r>
            <a:r>
              <a:rPr lang="pt-BR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 err="1">
                <a:latin typeface="Consolas" panose="020B0609020204030204" pitchFamily="49" charset="0"/>
              </a:rPr>
              <a:t>attach</a:t>
            </a:r>
            <a:r>
              <a:rPr lang="pt-BR" sz="2000" dirty="0">
                <a:latin typeface="Consolas" panose="020B0609020204030204" pitchFamily="49" charset="0"/>
              </a:rPr>
              <a:t>(</a:t>
            </a:r>
            <a:r>
              <a:rPr lang="pt-BR" sz="2000" dirty="0" err="1">
                <a:latin typeface="Consolas" panose="020B0609020204030204" pitchFamily="49" charset="0"/>
              </a:rPr>
              <a:t>pistonrings</a:t>
            </a:r>
            <a:r>
              <a:rPr lang="pt-BR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 err="1">
                <a:latin typeface="Consolas" panose="020B0609020204030204" pitchFamily="49" charset="0"/>
              </a:rPr>
              <a:t>diameter</a:t>
            </a:r>
            <a:r>
              <a:rPr lang="pt-BR" sz="2000" dirty="0">
                <a:latin typeface="Consolas" panose="020B0609020204030204" pitchFamily="49" charset="0"/>
              </a:rPr>
              <a:t> &lt;- </a:t>
            </a:r>
            <a:r>
              <a:rPr lang="pt-BR" sz="2000" dirty="0" err="1">
                <a:latin typeface="Consolas" panose="020B0609020204030204" pitchFamily="49" charset="0"/>
              </a:rPr>
              <a:t>qcc.groups</a:t>
            </a:r>
            <a:r>
              <a:rPr lang="pt-BR" sz="2000" dirty="0">
                <a:latin typeface="Consolas" panose="020B0609020204030204" pitchFamily="49" charset="0"/>
              </a:rPr>
              <a:t>(</a:t>
            </a:r>
            <a:r>
              <a:rPr lang="pt-BR" sz="2000" dirty="0" err="1">
                <a:latin typeface="Consolas" panose="020B0609020204030204" pitchFamily="49" charset="0"/>
              </a:rPr>
              <a:t>diameter</a:t>
            </a:r>
            <a:r>
              <a:rPr lang="pt-BR" sz="2000" dirty="0">
                <a:latin typeface="Consolas" panose="020B0609020204030204" pitchFamily="49" charset="0"/>
              </a:rPr>
              <a:t>, </a:t>
            </a:r>
            <a:r>
              <a:rPr lang="pt-BR" sz="2000" dirty="0" err="1">
                <a:latin typeface="Consolas" panose="020B0609020204030204" pitchFamily="49" charset="0"/>
              </a:rPr>
              <a:t>sample</a:t>
            </a:r>
            <a:r>
              <a:rPr lang="pt-BR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>
                <a:latin typeface="Consolas" panose="020B0609020204030204" pitchFamily="49" charset="0"/>
              </a:rPr>
              <a:t>q &lt;- </a:t>
            </a:r>
            <a:r>
              <a:rPr lang="pt-BR" sz="2000" dirty="0" err="1">
                <a:latin typeface="Consolas" panose="020B0609020204030204" pitchFamily="49" charset="0"/>
              </a:rPr>
              <a:t>cusum</a:t>
            </a:r>
            <a:r>
              <a:rPr lang="pt-BR" sz="2000" dirty="0">
                <a:latin typeface="Consolas" panose="020B0609020204030204" pitchFamily="49" charset="0"/>
              </a:rPr>
              <a:t>(</a:t>
            </a:r>
            <a:r>
              <a:rPr lang="pt-BR" sz="2000" dirty="0" err="1">
                <a:latin typeface="Consolas" panose="020B0609020204030204" pitchFamily="49" charset="0"/>
              </a:rPr>
              <a:t>diameter</a:t>
            </a:r>
            <a:r>
              <a:rPr lang="pt-BR" sz="2000" dirty="0">
                <a:latin typeface="Consolas" panose="020B0609020204030204" pitchFamily="49" charset="0"/>
              </a:rPr>
              <a:t>[1:25,],</a:t>
            </a:r>
            <a:r>
              <a:rPr lang="pt-BR" sz="2000" dirty="0" err="1">
                <a:latin typeface="Consolas" panose="020B0609020204030204" pitchFamily="49" charset="0"/>
              </a:rPr>
              <a:t>decision.interval</a:t>
            </a:r>
            <a:r>
              <a:rPr lang="pt-BR" sz="2000" dirty="0">
                <a:latin typeface="Consolas" panose="020B0609020204030204" pitchFamily="49" charset="0"/>
              </a:rPr>
              <a:t> =4,se.shift=1)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71" y="2420888"/>
            <a:ext cx="5828104" cy="38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7709"/>
      </p:ext>
    </p:extLst>
  </p:cSld>
  <p:clrMapOvr>
    <a:masterClrMapping/>
  </p:clrMapOvr>
  <p:transition spd="med"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155" y="46659"/>
            <a:ext cx="8229600" cy="457200"/>
          </a:xfrm>
        </p:spPr>
        <p:txBody>
          <a:bodyPr/>
          <a:lstStyle/>
          <a:p>
            <a:r>
              <a:rPr lang="pt-BR" dirty="0"/>
              <a:t>Exemplo 6 – CUSUM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12961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2000" dirty="0" err="1">
                <a:latin typeface="Consolas" panose="020B0609020204030204" pitchFamily="49" charset="0"/>
              </a:rPr>
              <a:t>summary</a:t>
            </a:r>
            <a:r>
              <a:rPr lang="pt-BR" sz="2000" dirty="0">
                <a:latin typeface="Consolas" panose="020B0609020204030204" pitchFamily="49" charset="0"/>
              </a:rPr>
              <a:t>(q)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>
                <a:latin typeface="Consolas" panose="020B0609020204030204" pitchFamily="49" charset="0"/>
              </a:rPr>
              <a:t>q &lt;- </a:t>
            </a:r>
            <a:r>
              <a:rPr lang="pt-BR" sz="2000" dirty="0" err="1">
                <a:latin typeface="Consolas" panose="020B0609020204030204" pitchFamily="49" charset="0"/>
              </a:rPr>
              <a:t>cusum</a:t>
            </a:r>
            <a:r>
              <a:rPr lang="pt-BR" sz="2000" dirty="0">
                <a:latin typeface="Consolas" panose="020B0609020204030204" pitchFamily="49" charset="0"/>
              </a:rPr>
              <a:t>(</a:t>
            </a:r>
            <a:r>
              <a:rPr lang="pt-BR" sz="2000" dirty="0" err="1">
                <a:latin typeface="Consolas" panose="020B0609020204030204" pitchFamily="49" charset="0"/>
              </a:rPr>
              <a:t>diameter</a:t>
            </a:r>
            <a:r>
              <a:rPr lang="pt-BR" sz="2000" dirty="0">
                <a:latin typeface="Consolas" panose="020B0609020204030204" pitchFamily="49" charset="0"/>
              </a:rPr>
              <a:t>[1:25,],</a:t>
            </a:r>
            <a:r>
              <a:rPr lang="pt-BR" sz="2000" dirty="0" err="1">
                <a:latin typeface="Consolas" panose="020B0609020204030204" pitchFamily="49" charset="0"/>
              </a:rPr>
              <a:t>newdata</a:t>
            </a:r>
            <a:r>
              <a:rPr lang="pt-BR" sz="2000" dirty="0">
                <a:latin typeface="Consolas" panose="020B0609020204030204" pitchFamily="49" charset="0"/>
              </a:rPr>
              <a:t>=</a:t>
            </a:r>
            <a:r>
              <a:rPr lang="pt-BR" sz="2000" dirty="0" err="1">
                <a:latin typeface="Consolas" panose="020B0609020204030204" pitchFamily="49" charset="0"/>
              </a:rPr>
              <a:t>diameter</a:t>
            </a:r>
            <a:r>
              <a:rPr lang="pt-BR" sz="2000" dirty="0">
                <a:latin typeface="Consolas" panose="020B0609020204030204" pitchFamily="49" charset="0"/>
              </a:rPr>
              <a:t>[26:40,])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 err="1">
                <a:latin typeface="Consolas" panose="020B0609020204030204" pitchFamily="49" charset="0"/>
              </a:rPr>
              <a:t>summary</a:t>
            </a:r>
            <a:r>
              <a:rPr lang="pt-BR" sz="2000" dirty="0">
                <a:latin typeface="Consolas" panose="020B0609020204030204" pitchFamily="49" charset="0"/>
              </a:rPr>
              <a:t>(q)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 err="1">
                <a:latin typeface="Consolas" panose="020B0609020204030204" pitchFamily="49" charset="0"/>
              </a:rPr>
              <a:t>plot</a:t>
            </a:r>
            <a:r>
              <a:rPr lang="pt-BR" sz="2000" dirty="0">
                <a:latin typeface="Consolas" panose="020B0609020204030204" pitchFamily="49" charset="0"/>
              </a:rPr>
              <a:t>(q, </a:t>
            </a:r>
            <a:r>
              <a:rPr lang="pt-BR" sz="2000" dirty="0" err="1">
                <a:latin typeface="Consolas" panose="020B0609020204030204" pitchFamily="49" charset="0"/>
              </a:rPr>
              <a:t>chart.all</a:t>
            </a:r>
            <a:r>
              <a:rPr lang="pt-BR" sz="2000" dirty="0">
                <a:latin typeface="Consolas" panose="020B0609020204030204" pitchFamily="49" charset="0"/>
              </a:rPr>
              <a:t>=FALSE)</a:t>
            </a:r>
            <a:endParaRPr lang="pt-BR" sz="2000" dirty="0">
              <a:latin typeface="Consolas" panose="020B0609020204030204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48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08" y="2272110"/>
            <a:ext cx="6386240" cy="42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4534"/>
      </p:ext>
    </p:extLst>
  </p:cSld>
  <p:clrMapOvr>
    <a:masterClrMapping/>
  </p:clrMapOvr>
  <p:transition spd="med"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61" y="119714"/>
            <a:ext cx="8229600" cy="457200"/>
          </a:xfrm>
        </p:spPr>
        <p:txBody>
          <a:bodyPr/>
          <a:lstStyle/>
          <a:p>
            <a:r>
              <a:rPr lang="pt-BR" dirty="0"/>
              <a:t>Gráfico de Média Móvel Exponencialmente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Ponderada EWMA  - Exemplo 7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02186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2000" dirty="0">
                <a:latin typeface="Consolas" panose="020B0609020204030204" pitchFamily="49" charset="0"/>
              </a:rPr>
              <a:t>v &lt;- c(33.75, 33.05, 34, 33.81, 33.46, 34.02, 33.68, 33.27, 33.49, 33.20,33.62, 33.00, 33.54, 33.12, 33.84)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2000" dirty="0">
                <a:latin typeface="Consolas" panose="020B0609020204030204" pitchFamily="49" charset="0"/>
              </a:rPr>
              <a:t>q &lt;-  </a:t>
            </a:r>
            <a:r>
              <a:rPr lang="pt-BR" sz="2000" dirty="0" err="1">
                <a:latin typeface="Consolas" panose="020B0609020204030204" pitchFamily="49" charset="0"/>
              </a:rPr>
              <a:t>ewma</a:t>
            </a:r>
            <a:r>
              <a:rPr lang="pt-BR" sz="2000" dirty="0">
                <a:latin typeface="Consolas" panose="020B0609020204030204" pitchFamily="49" charset="0"/>
              </a:rPr>
              <a:t>(v, lambda=0.2, </a:t>
            </a:r>
            <a:r>
              <a:rPr lang="pt-BR" sz="2000" dirty="0" err="1">
                <a:latin typeface="Consolas" panose="020B0609020204030204" pitchFamily="49" charset="0"/>
              </a:rPr>
              <a:t>nsigmas</a:t>
            </a:r>
            <a:r>
              <a:rPr lang="pt-BR" sz="2000" dirty="0">
                <a:latin typeface="Consolas" panose="020B0609020204030204" pitchFamily="49" charset="0"/>
              </a:rPr>
              <a:t>=2.7</a:t>
            </a:r>
            <a:r>
              <a:rPr lang="pt-BR" sz="2000" dirty="0"/>
              <a:t>)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49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76" y="2558453"/>
            <a:ext cx="6026200" cy="4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549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57200"/>
          </a:xfrm>
        </p:spPr>
        <p:txBody>
          <a:bodyPr/>
          <a:lstStyle/>
          <a:p>
            <a:r>
              <a:rPr lang="pt-BR" dirty="0"/>
              <a:t>Pacote </a:t>
            </a:r>
            <a:r>
              <a:rPr lang="pt-BR" dirty="0" err="1"/>
              <a:t>qcc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36" y="1124744"/>
            <a:ext cx="6344013" cy="37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211960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Lucida Console" panose="020B0609040504020204" pitchFamily="49" charset="0"/>
              </a:rPr>
              <a:t>Scrucca</a:t>
            </a:r>
            <a:r>
              <a:rPr lang="en-US" sz="1600" dirty="0">
                <a:latin typeface="Lucida Console" panose="020B0609040504020204" pitchFamily="49" charset="0"/>
              </a:rPr>
              <a:t>, L. (2004), “</a:t>
            </a:r>
            <a:r>
              <a:rPr lang="en-US" sz="1600" dirty="0" err="1">
                <a:latin typeface="Lucida Console" panose="020B0609040504020204" pitchFamily="49" charset="0"/>
              </a:rPr>
              <a:t>qcc</a:t>
            </a:r>
            <a:r>
              <a:rPr lang="en-US" sz="1600" dirty="0">
                <a:latin typeface="Lucida Console" panose="020B0609040504020204" pitchFamily="49" charset="0"/>
              </a:rPr>
              <a:t>: An R package for quality control charting and statistical process control”, </a:t>
            </a:r>
            <a:r>
              <a:rPr lang="en-US" sz="1600" i="1" dirty="0">
                <a:latin typeface="Lucida Console" panose="020B0609040504020204" pitchFamily="49" charset="0"/>
              </a:rPr>
              <a:t>R News</a:t>
            </a:r>
            <a:r>
              <a:rPr lang="en-US" sz="1600" dirty="0">
                <a:latin typeface="Lucida Console" panose="020B0609040504020204" pitchFamily="49" charset="0"/>
              </a:rPr>
              <a:t>, 4(1), 11-17</a:t>
            </a:r>
          </a:p>
        </p:txBody>
      </p:sp>
    </p:spTree>
    <p:extLst>
      <p:ext uri="{BB962C8B-B14F-4D97-AF65-F5344CB8AC3E}">
        <p14:creationId xmlns:p14="http://schemas.microsoft.com/office/powerpoint/2010/main" val="1547062833"/>
      </p:ext>
    </p:extLst>
  </p:cSld>
  <p:clrMapOvr>
    <a:masterClrMapping/>
  </p:clrMapOvr>
  <p:transition spd="med">
    <p:pull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Análise da Capacidade de </a:t>
            </a:r>
            <a:r>
              <a:rPr lang="en-US" dirty="0" err="1">
                <a:solidFill>
                  <a:srgbClr val="002060"/>
                </a:solidFill>
              </a:rPr>
              <a:t>Processos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3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9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Lucida Console" pitchFamily="49" charset="0"/>
              </a:rPr>
              <a:t>process.capability(object,</a:t>
            </a:r>
          </a:p>
          <a:p>
            <a:pPr marL="0" indent="0">
              <a:buNone/>
            </a:pPr>
            <a:r>
              <a:rPr lang="pt-BR" dirty="0">
                <a:latin typeface="Lucida Console" pitchFamily="49" charset="0"/>
              </a:rPr>
              <a:t>spec.limits, target, std.dev, nsigmas, confidence.level = 0.95, ...)</a:t>
            </a:r>
          </a:p>
          <a:p>
            <a:pPr marL="0" indent="0">
              <a:buNone/>
            </a:pPr>
            <a:endParaRPr lang="pt-BR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/>
              <a:t>Objeto – “</a:t>
            </a:r>
            <a:r>
              <a:rPr lang="en-US" dirty="0" err="1"/>
              <a:t>gráfico</a:t>
            </a:r>
            <a:r>
              <a:rPr lang="en-US" dirty="0"/>
              <a:t> de controle”</a:t>
            </a:r>
          </a:p>
          <a:p>
            <a:pPr marL="0" indent="0">
              <a:buNone/>
            </a:pPr>
            <a:r>
              <a:rPr lang="en-US" dirty="0"/>
              <a:t>Spec.limits – limites de </a:t>
            </a:r>
            <a:r>
              <a:rPr lang="en-US" dirty="0" err="1"/>
              <a:t>especificação</a:t>
            </a:r>
            <a:endParaRPr lang="en-US" dirty="0"/>
          </a:p>
          <a:p>
            <a:pPr marL="0" indent="0">
              <a:buNone/>
            </a:pPr>
            <a:endParaRPr lang="pt-BR" dirty="0">
              <a:latin typeface="Lucida Console" pitchFamily="49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7200"/>
          </a:xfrm>
        </p:spPr>
        <p:txBody>
          <a:bodyPr/>
          <a:lstStyle/>
          <a:p>
            <a:r>
              <a:rPr lang="pt-BR" dirty="0"/>
              <a:t>Análise da Capacidade de Processos</a:t>
            </a:r>
          </a:p>
        </p:txBody>
      </p:sp>
    </p:spTree>
    <p:extLst>
      <p:ext uri="{BB962C8B-B14F-4D97-AF65-F5344CB8AC3E}">
        <p14:creationId xmlns:p14="http://schemas.microsoft.com/office/powerpoint/2010/main" val="4168381005"/>
      </p:ext>
    </p:extLst>
  </p:cSld>
  <p:clrMapOvr>
    <a:masterClrMapping/>
  </p:clrMapOvr>
  <p:transition spd="med">
    <p:pull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Exemplo</a:t>
            </a:r>
            <a:r>
              <a:rPr lang="en-US" dirty="0">
                <a:solidFill>
                  <a:srgbClr val="002060"/>
                </a:solidFill>
              </a:rPr>
              <a:t> 8 </a:t>
            </a:r>
            <a:br>
              <a:rPr lang="en-US" dirty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856" y="1412776"/>
            <a:ext cx="8496944" cy="3744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data(pistonrings)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attach(pistonrings)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diameter &lt;- qcc.groups(diameter, sample)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highlight>
                  <a:srgbClr val="FFFF00"/>
                </a:highlight>
                <a:latin typeface="Consolas" panose="020B0609020204030204" pitchFamily="49" charset="0"/>
              </a:rPr>
              <a:t>q1&lt;- qcc(diameter[1:25,], type="xbar", nsigmas=3, plot=FALSE)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latin typeface="Consolas" panose="020B0609020204030204" pitchFamily="49" charset="0"/>
              </a:rPr>
              <a:t>process.capability(</a:t>
            </a:r>
            <a:r>
              <a:rPr lang="pt-BR" dirty="0" err="1">
                <a:latin typeface="Consolas" panose="020B0609020204030204" pitchFamily="49" charset="0"/>
              </a:rPr>
              <a:t>q,spec.limits</a:t>
            </a:r>
            <a:r>
              <a:rPr lang="pt-BR" dirty="0">
                <a:latin typeface="Consolas" panose="020B0609020204030204" pitchFamily="49" charset="0"/>
              </a:rPr>
              <a:t>=c(73.95,74.05)) process.capability(q, spec.limits=c(73.95,74.05), target=74.02)</a:t>
            </a:r>
          </a:p>
        </p:txBody>
      </p:sp>
    </p:spTree>
    <p:extLst>
      <p:ext uri="{BB962C8B-B14F-4D97-AF65-F5344CB8AC3E}">
        <p14:creationId xmlns:p14="http://schemas.microsoft.com/office/powerpoint/2010/main" val="1040496886"/>
      </p:ext>
    </p:extLst>
  </p:cSld>
  <p:clrMapOvr>
    <a:masterClrMapping/>
  </p:clrMapOvr>
  <p:transition spd="med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34" y="116632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Exemplo</a:t>
            </a:r>
            <a:r>
              <a:rPr lang="en-US" dirty="0">
                <a:solidFill>
                  <a:srgbClr val="002060"/>
                </a:solidFill>
              </a:rPr>
              <a:t> 8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31843" cy="466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71807"/>
      </p:ext>
    </p:extLst>
  </p:cSld>
  <p:clrMapOvr>
    <a:masterClrMapping/>
  </p:clrMapOvr>
  <p:transition spd="med">
    <p:pull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278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8244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720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Exercício</a:t>
            </a:r>
            <a:r>
              <a:rPr lang="en-US" dirty="0">
                <a:solidFill>
                  <a:srgbClr val="002060"/>
                </a:solidFill>
              </a:rPr>
              <a:t> 8</a:t>
            </a:r>
            <a:endParaRPr lang="pt-B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49738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Para estudar a capacidade de uma maquina, 50 peças foram produzidas. A característica de interesse é a largura da peça. As especificações de engenharia são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60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±40.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0" indent="0" algn="just">
                  <a:buNone/>
                </a:pPr>
                <a:r>
                  <a:rPr lang="pt-BR" dirty="0"/>
                  <a:t>O alvo de capacidade de processo é 1,33. As 50 peças foram divididas em 10 grupos de 5 peças cada um.</a:t>
                </a:r>
              </a:p>
              <a:p>
                <a:pPr marL="0" indent="0">
                  <a:buNone/>
                </a:pPr>
                <a:r>
                  <a:rPr lang="pt-BR" dirty="0"/>
                  <a:t>Fonte: </a:t>
                </a:r>
                <a:r>
                  <a:rPr lang="pt-BR" dirty="0">
                    <a:hlinkClick r:id="rId2"/>
                  </a:rPr>
                  <a:t>http://portalaction.com.br</a:t>
                </a:r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497388"/>
              </a:xfrm>
              <a:blipFill rotWithShape="1">
                <a:blip r:embed="rId3"/>
                <a:stretch>
                  <a:fillRect l="-1185" t="-949" r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64981"/>
      </p:ext>
    </p:extLst>
  </p:cSld>
  <p:clrMapOvr>
    <a:masterClrMapping/>
  </p:clrMapOvr>
  <p:transition spd="med">
    <p:pull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844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59632" y="5085184"/>
            <a:ext cx="33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http://portalaction.com.br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08963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76397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Verificar a normalidade dos dados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6191250" cy="42862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611560" y="1085835"/>
            <a:ext cx="63554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ucida Console" pitchFamily="49" charset="0"/>
              </a:rPr>
              <a:t>&gt; </a:t>
            </a:r>
            <a:r>
              <a:rPr lang="pt-BR" sz="2400" dirty="0" err="1">
                <a:latin typeface="Lucida Console" pitchFamily="49" charset="0"/>
              </a:rPr>
              <a:t>attach</a:t>
            </a:r>
            <a:r>
              <a:rPr lang="pt-BR" sz="2400" dirty="0">
                <a:latin typeface="Lucida Console" pitchFamily="49" charset="0"/>
              </a:rPr>
              <a:t>(exercicio_7)</a:t>
            </a:r>
          </a:p>
          <a:p>
            <a:r>
              <a:rPr lang="pt-BR" sz="2400" dirty="0">
                <a:latin typeface="Lucida Console" pitchFamily="49" charset="0"/>
              </a:rPr>
              <a:t>&gt; hist(x)</a:t>
            </a:r>
          </a:p>
        </p:txBody>
      </p:sp>
    </p:spTree>
    <p:extLst>
      <p:ext uri="{BB962C8B-B14F-4D97-AF65-F5344CB8AC3E}">
        <p14:creationId xmlns:p14="http://schemas.microsoft.com/office/powerpoint/2010/main" val="997096295"/>
      </p:ext>
    </p:extLst>
  </p:cSld>
  <p:clrMapOvr>
    <a:masterClrMapping/>
  </p:clrMapOvr>
  <p:transition spd="med">
    <p:pull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76397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Verificar a normalidade dos dados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836713"/>
            <a:ext cx="727280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ucida Console" pitchFamily="49" charset="0"/>
              </a:rPr>
              <a:t>&gt; qqnorm(x)</a:t>
            </a:r>
          </a:p>
          <a:p>
            <a:r>
              <a:rPr lang="pt-BR" sz="2400" dirty="0">
                <a:latin typeface="Lucida Console" pitchFamily="49" charset="0"/>
              </a:rPr>
              <a:t>&gt; qqline(x)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191250" cy="42862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4069187"/>
      </p:ext>
    </p:extLst>
  </p:cSld>
  <p:clrMapOvr>
    <a:masterClrMapping/>
  </p:clrMapOvr>
  <p:transition spd="med">
    <p:pull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810" y="0"/>
            <a:ext cx="8476397" cy="54868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Gráfico X-Barra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7810" y="1052737"/>
            <a:ext cx="736053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ucida Console" pitchFamily="49" charset="0"/>
              </a:rPr>
              <a:t>&gt; </a:t>
            </a:r>
            <a:r>
              <a:rPr lang="en-US" sz="2400" dirty="0">
                <a:latin typeface="Lucida Console" pitchFamily="49" charset="0"/>
              </a:rPr>
              <a:t>x&lt;-qcc.groups(x,amostra)</a:t>
            </a:r>
          </a:p>
          <a:p>
            <a:r>
              <a:rPr lang="en-US" sz="2400" dirty="0">
                <a:latin typeface="Lucida Console" pitchFamily="49" charset="0"/>
              </a:rPr>
              <a:t>&gt; q2&lt;-qcc(x,type="xbar")</a:t>
            </a:r>
            <a:endParaRPr lang="pt-BR" sz="2400" dirty="0">
              <a:latin typeface="Lucida Console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77" y="1878598"/>
            <a:ext cx="6191250" cy="4286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426212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7237" y="836712"/>
            <a:ext cx="80295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aseline="0" dirty="0"/>
              <a:t>O pacote </a:t>
            </a:r>
            <a:r>
              <a:rPr lang="pt-BR" sz="2400" baseline="0" dirty="0" err="1"/>
              <a:t>qcc</a:t>
            </a:r>
            <a:r>
              <a:rPr lang="pt-BR" sz="2400" baseline="0" dirty="0"/>
              <a:t> (</a:t>
            </a:r>
            <a:r>
              <a:rPr lang="pt-BR" sz="2400" baseline="0" dirty="0" err="1"/>
              <a:t>Quality</a:t>
            </a:r>
            <a:r>
              <a:rPr lang="pt-BR" sz="2400" baseline="0" dirty="0"/>
              <a:t> </a:t>
            </a:r>
            <a:r>
              <a:rPr lang="pt-BR" sz="2400" baseline="0" dirty="0" err="1"/>
              <a:t>Control</a:t>
            </a:r>
            <a:r>
              <a:rPr lang="pt-BR" sz="2400" baseline="0" dirty="0"/>
              <a:t> </a:t>
            </a:r>
            <a:r>
              <a:rPr lang="pt-BR" sz="2400" baseline="0" dirty="0" err="1"/>
              <a:t>Charts</a:t>
            </a:r>
            <a:r>
              <a:rPr lang="pt-BR" sz="2400" baseline="0" dirty="0"/>
              <a:t>) do R permite: </a:t>
            </a:r>
          </a:p>
          <a:p>
            <a:pPr algn="just"/>
            <a:endParaRPr lang="pt-BR" sz="24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plotar gráficos de controle </a:t>
            </a:r>
            <a:r>
              <a:rPr lang="pt-BR" sz="2400" baseline="0" dirty="0" err="1"/>
              <a:t>Shewhart</a:t>
            </a:r>
            <a:r>
              <a:rPr lang="pt-BR" sz="2400" baseline="0" dirty="0"/>
              <a:t> para variáveis e atributos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desenhar Curvas Características de Operação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efetuar a Análise da Capacidade Processos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construir gráficos de Pareto 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diagramas de Causa e Efeito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plotar Gráficos de Controle da Soma Acumulada (CUSUM) e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baseline="0" dirty="0"/>
              <a:t>Média Móvel Exponencialmente Ponderada (EWMA).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aseline="0" dirty="0"/>
              <a:t>Possui alguns conjuntos de dados da literatura da área, o que é importante do ponto de vista didático.</a:t>
            </a:r>
            <a:endParaRPr lang="pt-BR" sz="2400" baseline="0" dirty="0"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324544" y="-75651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R PARA CONTROLE ESTATÍSTICO DA QUALIDADE</a:t>
            </a:r>
            <a:endParaRPr lang="pt-BR" sz="2800" b="1" dirty="0">
              <a:solidFill>
                <a:srgbClr val="00206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90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602" y="76200"/>
            <a:ext cx="8476397" cy="688504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Gráfico 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4800" y="1066800"/>
            <a:ext cx="7543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Console" pitchFamily="49" charset="0"/>
              </a:rPr>
              <a:t>&gt; q3&lt;-</a:t>
            </a:r>
            <a:r>
              <a:rPr lang="en-US" sz="2400" dirty="0">
                <a:latin typeface="Lucida Console" pitchFamily="49" charset="0"/>
              </a:rPr>
              <a:t>qcc(x,type</a:t>
            </a:r>
            <a:r>
              <a:rPr lang="en-US" sz="2800" dirty="0">
                <a:latin typeface="Lucida Console" pitchFamily="49" charset="0"/>
              </a:rPr>
              <a:t>=“R")</a:t>
            </a:r>
            <a:endParaRPr lang="pt-BR" sz="2800" dirty="0">
              <a:latin typeface="Lucida Console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60" y="1700808"/>
            <a:ext cx="6191250" cy="42862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6076140"/>
      </p:ext>
    </p:extLst>
  </p:cSld>
  <p:clrMapOvr>
    <a:masterClrMapping/>
  </p:clrMapOvr>
  <p:transition spd="med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Análise da Capacidade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0028" y="1574800"/>
            <a:ext cx="8229600" cy="4230464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5000" b="1" dirty="0">
                <a:solidFill>
                  <a:schemeClr val="tx2"/>
                </a:solidFill>
                <a:latin typeface="Lucida Console" pitchFamily="49" charset="0"/>
              </a:rPr>
              <a:t>&gt; process.capability(q2,spec.limits=c(20,100))</a:t>
            </a:r>
          </a:p>
          <a:p>
            <a:pPr marL="0" indent="0">
              <a:buNone/>
            </a:pPr>
            <a:endParaRPr lang="pt-BR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Process Capability Analysis</a:t>
            </a:r>
          </a:p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Call: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process.capability(object = q2, spec.limits = c(20, 100))</a:t>
            </a:r>
          </a:p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Number of obs = 50           Target = 60      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       Center = 78.744          LSL = 20      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       StdDev = 6.380052        USL = 100     </a:t>
            </a:r>
          </a:p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59215"/>
      </p:ext>
    </p:extLst>
  </p:cSld>
  <p:clrMapOvr>
    <a:masterClrMapping/>
  </p:clrMapOvr>
  <p:transition spd="med">
    <p:pull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Análise da Capacidade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Capability indices:</a:t>
            </a:r>
          </a:p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       Value    2.5%   97.5%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Cp    2.0898  1.6771  2.5018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Cp_l  3.0691  2.5533  3.5850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Cp_u  1.1105  0.9104  1.3107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Cp_k  1.1105  0.8720  1.3490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Cpm   0.6734  0.4926  0.8538</a:t>
            </a:r>
          </a:p>
          <a:p>
            <a:pPr marL="0" indent="0">
              <a:buNone/>
            </a:pPr>
            <a:endParaRPr lang="pt-BR" sz="56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Exp&lt;LSL 0%       </a:t>
            </a:r>
            <a:r>
              <a:rPr lang="pt-BR" sz="5600" dirty="0" err="1">
                <a:latin typeface="Lucida Console" pitchFamily="49" charset="0"/>
              </a:rPr>
              <a:t>Obs</a:t>
            </a:r>
            <a:r>
              <a:rPr lang="pt-BR" sz="5600" dirty="0">
                <a:latin typeface="Lucida Console" pitchFamily="49" charset="0"/>
              </a:rPr>
              <a:t>&lt;LSL 0% </a:t>
            </a:r>
          </a:p>
          <a:p>
            <a:pPr marL="0" indent="0">
              <a:buNone/>
            </a:pPr>
            <a:r>
              <a:rPr lang="pt-BR" sz="5600" dirty="0">
                <a:latin typeface="Lucida Console" pitchFamily="49" charset="0"/>
              </a:rPr>
              <a:t>Exp&gt;USL 0.043%   Obs&gt;USL 0% </a:t>
            </a:r>
          </a:p>
        </p:txBody>
      </p:sp>
    </p:spTree>
    <p:extLst>
      <p:ext uri="{BB962C8B-B14F-4D97-AF65-F5344CB8AC3E}">
        <p14:creationId xmlns:p14="http://schemas.microsoft.com/office/powerpoint/2010/main" val="2015468203"/>
      </p:ext>
    </p:extLst>
  </p:cSld>
  <p:clrMapOvr>
    <a:masterClrMapping/>
  </p:clrMapOvr>
  <p:transition spd="med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2736"/>
            <a:ext cx="6837892" cy="473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763691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5249" y="1069142"/>
            <a:ext cx="78135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baseline="0" dirty="0"/>
              <a:t>Gráfico de Pareto: </a:t>
            </a:r>
            <a:r>
              <a:rPr lang="pt-BR" sz="2400" baseline="0" dirty="0"/>
              <a:t>É um gráfico de colunas ou barras ordenadas de acordo com a frequência. As categorias são ordenadas decrescentemente pelas frequências observadas. </a:t>
            </a:r>
          </a:p>
          <a:p>
            <a:pPr algn="just"/>
            <a:endParaRPr lang="pt-BR" sz="2400" baseline="0" dirty="0"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252536" y="-25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baseline="0" dirty="0">
                <a:solidFill>
                  <a:srgbClr val="002060"/>
                </a:solidFill>
              </a:rPr>
              <a:t>OUTRAS FERRAMENTAS – GRÁFICO DE PARETO</a:t>
            </a:r>
            <a:endParaRPr lang="pt-BR" sz="2800" b="1" baseline="0" dirty="0">
              <a:solidFill>
                <a:srgbClr val="002060"/>
              </a:solidFill>
              <a:sym typeface="Symbol" pitchFamily="18" charset="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48481" y="2869635"/>
            <a:ext cx="76694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baseline="0" dirty="0">
                <a:solidFill>
                  <a:srgbClr val="002060"/>
                </a:solidFill>
              </a:rPr>
              <a:t>Exemplo 9</a:t>
            </a:r>
            <a:r>
              <a:rPr lang="pt-BR" sz="2400" b="1" baseline="0" dirty="0"/>
              <a:t>: </a:t>
            </a:r>
            <a:r>
              <a:rPr lang="pt-BR" sz="2400" baseline="0" dirty="0"/>
              <a:t> Suponha que as seguintes informações sobre defeitos estruturais em portas de automóveis seja obtida: 4 arranhões, 4 buracos, 6 peças arrumadas fora da sequencia, 21 peças sub aparadas, 8 fendas perdidas, 5 peças não lubrificadas, 30 peças fora de contorno e 3 peças com rebarbas. </a:t>
            </a:r>
          </a:p>
          <a:p>
            <a:pPr algn="just"/>
            <a:r>
              <a:rPr lang="pt-BR" sz="2400" baseline="0" dirty="0"/>
              <a:t>Construa um diagrama de Pareto e interprete.</a:t>
            </a:r>
            <a:endParaRPr lang="pt-BR" sz="2400" baseline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923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305595" y="52096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baseline="0" dirty="0">
                <a:solidFill>
                  <a:srgbClr val="002060"/>
                </a:solidFill>
                <a:sym typeface="Symbol" pitchFamily="18" charset="2"/>
              </a:rPr>
              <a:t>GRÁFICO DE PARETO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5556" y="1468428"/>
            <a:ext cx="7992888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aseline="0" dirty="0" err="1">
                <a:latin typeface="Consolas" panose="020B0609020204030204" pitchFamily="49" charset="0"/>
              </a:rPr>
              <a:t>automoveis</a:t>
            </a:r>
            <a:r>
              <a:rPr lang="pt-BR" sz="2400" baseline="0" dirty="0">
                <a:latin typeface="Consolas" panose="020B0609020204030204" pitchFamily="49" charset="0"/>
              </a:rPr>
              <a:t>&lt;-c(4,4,6,21,8,5,30,3) </a:t>
            </a:r>
          </a:p>
          <a:p>
            <a:endParaRPr lang="pt-BR" sz="2400" baseline="0" dirty="0">
              <a:latin typeface="Consolas" panose="020B0609020204030204" pitchFamily="49" charset="0"/>
            </a:endParaRPr>
          </a:p>
          <a:p>
            <a:r>
              <a:rPr lang="pt-BR" sz="2400" baseline="0" dirty="0" err="1">
                <a:latin typeface="Consolas" panose="020B0609020204030204" pitchFamily="49" charset="0"/>
              </a:rPr>
              <a:t>names</a:t>
            </a:r>
            <a:r>
              <a:rPr lang="pt-BR" sz="2400" baseline="0" dirty="0">
                <a:latin typeface="Consolas" panose="020B0609020204030204" pitchFamily="49" charset="0"/>
              </a:rPr>
              <a:t>(</a:t>
            </a:r>
            <a:r>
              <a:rPr lang="pt-BR" sz="2400" baseline="0" dirty="0" err="1">
                <a:latin typeface="Consolas" panose="020B0609020204030204" pitchFamily="49" charset="0"/>
              </a:rPr>
              <a:t>automoveis</a:t>
            </a:r>
            <a:r>
              <a:rPr lang="pt-BR" sz="2400" baseline="0" dirty="0">
                <a:latin typeface="Consolas" panose="020B0609020204030204" pitchFamily="49" charset="0"/>
              </a:rPr>
              <a:t>)&lt;-c("</a:t>
            </a:r>
            <a:r>
              <a:rPr lang="pt-BR" sz="2400" baseline="0" dirty="0" err="1">
                <a:latin typeface="Consolas" panose="020B0609020204030204" pitchFamily="49" charset="0"/>
              </a:rPr>
              <a:t>arranhões","buracos","fora</a:t>
            </a:r>
            <a:r>
              <a:rPr lang="pt-BR" sz="2400" baseline="0" dirty="0">
                <a:latin typeface="Consolas" panose="020B0609020204030204" pitchFamily="49" charset="0"/>
              </a:rPr>
              <a:t> da sequencia","</a:t>
            </a:r>
            <a:r>
              <a:rPr lang="pt-BR" sz="2400" baseline="0" dirty="0" err="1">
                <a:latin typeface="Consolas" panose="020B0609020204030204" pitchFamily="49" charset="0"/>
              </a:rPr>
              <a:t>subaparadas</a:t>
            </a:r>
            <a:r>
              <a:rPr lang="pt-BR" sz="2400" baseline="0" dirty="0">
                <a:latin typeface="Consolas" panose="020B0609020204030204" pitchFamily="49" charset="0"/>
              </a:rPr>
              <a:t>", "fendas perdidas", "não lubrificadas", "fora de contorno", "rebarbas")</a:t>
            </a:r>
          </a:p>
          <a:p>
            <a:endParaRPr lang="pt-BR" sz="2400" baseline="0" dirty="0">
              <a:latin typeface="Consolas" panose="020B0609020204030204" pitchFamily="49" charset="0"/>
            </a:endParaRPr>
          </a:p>
          <a:p>
            <a:r>
              <a:rPr lang="pt-BR" sz="2400" baseline="0" dirty="0" err="1">
                <a:latin typeface="Consolas" panose="020B0609020204030204" pitchFamily="49" charset="0"/>
              </a:rPr>
              <a:t>pareto.chart</a:t>
            </a:r>
            <a:r>
              <a:rPr lang="pt-BR" sz="2400" baseline="0" dirty="0">
                <a:latin typeface="Consolas" panose="020B0609020204030204" pitchFamily="49" charset="0"/>
              </a:rPr>
              <a:t>(</a:t>
            </a:r>
            <a:r>
              <a:rPr lang="pt-BR" sz="2400" baseline="0" dirty="0" err="1">
                <a:latin typeface="Consolas" panose="020B0609020204030204" pitchFamily="49" charset="0"/>
              </a:rPr>
              <a:t>automoveis</a:t>
            </a:r>
            <a:r>
              <a:rPr lang="pt-BR" sz="2400" baseline="0" dirty="0">
                <a:latin typeface="Consolas" panose="020B0609020204030204" pitchFamily="49" charset="0"/>
              </a:rPr>
              <a:t>, </a:t>
            </a:r>
            <a:r>
              <a:rPr lang="pt-BR" sz="2400" baseline="0" dirty="0" err="1">
                <a:latin typeface="Consolas" panose="020B0609020204030204" pitchFamily="49" charset="0"/>
              </a:rPr>
              <a:t>main</a:t>
            </a:r>
            <a:r>
              <a:rPr lang="pt-BR" sz="2400" baseline="0" dirty="0">
                <a:latin typeface="Consolas" panose="020B0609020204030204" pitchFamily="49" charset="0"/>
              </a:rPr>
              <a:t>="Pareto das portas dos automóveis", </a:t>
            </a:r>
            <a:r>
              <a:rPr lang="pt-BR" sz="2400" baseline="0" dirty="0" err="1">
                <a:latin typeface="Consolas" panose="020B0609020204030204" pitchFamily="49" charset="0"/>
              </a:rPr>
              <a:t>col</a:t>
            </a:r>
            <a:r>
              <a:rPr lang="pt-BR" sz="2400" baseline="0" dirty="0">
                <a:latin typeface="Consolas" panose="020B0609020204030204" pitchFamily="49" charset="0"/>
              </a:rPr>
              <a:t>=</a:t>
            </a:r>
            <a:r>
              <a:rPr lang="pt-BR" sz="2400" baseline="0" dirty="0" err="1">
                <a:latin typeface="Consolas" panose="020B0609020204030204" pitchFamily="49" charset="0"/>
              </a:rPr>
              <a:t>rainbow</a:t>
            </a:r>
            <a:r>
              <a:rPr lang="pt-BR" sz="2400" baseline="0" dirty="0">
                <a:latin typeface="Consolas" panose="020B0609020204030204" pitchFamily="49" charset="0"/>
              </a:rPr>
              <a:t>(8))</a:t>
            </a:r>
          </a:p>
          <a:p>
            <a:endParaRPr lang="pt-BR" sz="2400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1786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05188" y="393382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 </a:t>
            </a:r>
            <a:endParaRPr lang="pt-B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8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3568" y="1077553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Exemplo Gráfico de Pareto:</a:t>
            </a:r>
            <a:endParaRPr lang="pt-BR" sz="2400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339552"/>
            <a:ext cx="63722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305595" y="52096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baseline="0" dirty="0">
                <a:solidFill>
                  <a:srgbClr val="002060"/>
                </a:solidFill>
                <a:sym typeface="Symbol" pitchFamily="18" charset="2"/>
              </a:rPr>
              <a:t>GRÁFICO DE PARETO</a:t>
            </a:r>
          </a:p>
        </p:txBody>
      </p:sp>
    </p:spTree>
    <p:extLst>
      <p:ext uri="{BB962C8B-B14F-4D97-AF65-F5344CB8AC3E}">
        <p14:creationId xmlns:p14="http://schemas.microsoft.com/office/powerpoint/2010/main" val="211387935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6E5FE-6739-41EA-BCC3-2788CC7668EF}" type="slidenum">
              <a:rPr lang="en-US" altLang="pt-BR" smtClean="0"/>
              <a:pPr>
                <a:defRPr/>
              </a:pPr>
              <a:t>67</a:t>
            </a:fld>
            <a:endParaRPr lang="en-US" alt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05595" y="52096"/>
            <a:ext cx="9612313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pt-BR" sz="2800" b="1" baseline="0" dirty="0">
                <a:solidFill>
                  <a:srgbClr val="002060"/>
                </a:solidFill>
                <a:sym typeface="Symbol" pitchFamily="18" charset="2"/>
              </a:rPr>
              <a:t>DIAGRAMA DE CAUSA E EFEITO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8209"/>
            <a:ext cx="8316416" cy="14485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66" y="2728842"/>
            <a:ext cx="6876256" cy="3550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804248" y="573823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baseline="0" dirty="0">
                <a:solidFill>
                  <a:srgbClr val="002060"/>
                </a:solidFill>
                <a:latin typeface="+mn-lt"/>
              </a:rPr>
              <a:t>EXEMPLO 10</a:t>
            </a:r>
          </a:p>
        </p:txBody>
      </p:sp>
    </p:spTree>
    <p:extLst>
      <p:ext uri="{BB962C8B-B14F-4D97-AF65-F5344CB8AC3E}">
        <p14:creationId xmlns:p14="http://schemas.microsoft.com/office/powerpoint/2010/main" val="3258574963"/>
      </p:ext>
    </p:extLst>
  </p:cSld>
  <p:clrMapOvr>
    <a:masterClrMapping/>
  </p:clrMapOvr>
  <p:transition spd="med">
    <p:pull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200"/>
          </a:xfrm>
        </p:spPr>
        <p:txBody>
          <a:bodyPr/>
          <a:lstStyle/>
          <a:p>
            <a:r>
              <a:rPr lang="pt-BR" dirty="0"/>
              <a:t>Gráficos Multivariados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T2 de </a:t>
            </a:r>
            <a:r>
              <a:rPr lang="pt-BR" dirty="0" err="1"/>
              <a:t>Hotelling</a:t>
            </a:r>
            <a:endParaRPr lang="pt-BR" dirty="0"/>
          </a:p>
          <a:p>
            <a:pPr lvl="1"/>
            <a:r>
              <a:rPr lang="pt-BR" dirty="0"/>
              <a:t>Pacote </a:t>
            </a:r>
            <a:r>
              <a:rPr lang="pt-BR" dirty="0" err="1"/>
              <a:t>qcc</a:t>
            </a:r>
            <a:r>
              <a:rPr lang="pt-BR" dirty="0"/>
              <a:t> e MSQC</a:t>
            </a:r>
          </a:p>
          <a:p>
            <a:r>
              <a:rPr lang="pt-BR" dirty="0"/>
              <a:t>MCUSUM</a:t>
            </a:r>
          </a:p>
          <a:p>
            <a:r>
              <a:rPr lang="pt-BR" dirty="0"/>
              <a:t>MEWMA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6E5FE-6739-41EA-BCC3-2788CC7668EF}" type="slidenum">
              <a:rPr lang="en-US" altLang="pt-BR" smtClean="0"/>
              <a:pPr>
                <a:defRPr/>
              </a:pPr>
              <a:t>68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5209250"/>
      </p:ext>
    </p:extLst>
  </p:cSld>
  <p:clrMapOvr>
    <a:masterClrMapping/>
  </p:clrMapOvr>
  <p:transition spd="med">
    <p:pull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57200"/>
          </a:xfrm>
        </p:spPr>
        <p:txBody>
          <a:bodyPr/>
          <a:lstStyle/>
          <a:p>
            <a:r>
              <a:rPr lang="pt-BR" dirty="0"/>
              <a:t>Gráfico T2 de </a:t>
            </a:r>
            <a:r>
              <a:rPr lang="pt-BR" dirty="0" err="1"/>
              <a:t>Hottelling</a:t>
            </a:r>
            <a:r>
              <a:rPr lang="pt-BR" dirty="0"/>
              <a:t> – </a:t>
            </a:r>
            <a:r>
              <a:rPr lang="pt-BR" dirty="0" err="1"/>
              <a:t>qcc</a:t>
            </a:r>
            <a:r>
              <a:rPr lang="pt-BR" dirty="0"/>
              <a:t> – Exemplo 11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96752"/>
            <a:ext cx="7823840" cy="439248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&gt; data(boiler)</a:t>
            </a:r>
            <a:endParaRPr lang="pt-BR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&gt; </a:t>
            </a:r>
            <a:r>
              <a:rPr lang="pt-BR" sz="1800" dirty="0" err="1">
                <a:latin typeface="Lucida Console" panose="020B0609040504020204" pitchFamily="49" charset="0"/>
              </a:rPr>
              <a:t>head</a:t>
            </a:r>
            <a:r>
              <a:rPr lang="pt-BR" sz="1800" dirty="0">
                <a:latin typeface="Lucida Console" panose="020B0609040504020204" pitchFamily="49" charset="0"/>
              </a:rPr>
              <a:t>(boiler)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   t1  t2  t3  t4  t5  t6  t7  t8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1 507 516 527 516 499 512 472 477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2 512 513 533 518 502 510 476 475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3 520 512 537 518 503 512 480 477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4 520 514 538 516 504 517 480 479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5 530 515 542 525 504 512 481 477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6 528 516 541 524 505 514 482 480</a:t>
            </a: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q = </a:t>
            </a:r>
            <a:r>
              <a:rPr lang="en-US" sz="1800" dirty="0" err="1">
                <a:latin typeface="Lucida Console" panose="020B0609040504020204" pitchFamily="49" charset="0"/>
              </a:rPr>
              <a:t>mqcc</a:t>
            </a:r>
            <a:r>
              <a:rPr lang="en-US" sz="1800" dirty="0">
                <a:latin typeface="Lucida Console" panose="020B0609040504020204" pitchFamily="49" charset="0"/>
              </a:rPr>
              <a:t>(boiler, type = "T2.single", </a:t>
            </a:r>
            <a:r>
              <a:rPr lang="en-US" sz="1800" dirty="0" err="1">
                <a:latin typeface="Lucida Console" panose="020B0609040504020204" pitchFamily="49" charset="0"/>
              </a:rPr>
              <a:t>confidence.level</a:t>
            </a:r>
            <a:r>
              <a:rPr lang="en-US" sz="1800" dirty="0">
                <a:latin typeface="Lucida Console" panose="020B0609040504020204" pitchFamily="49" charset="0"/>
              </a:rPr>
              <a:t> = 0.999)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summary(q)</a:t>
            </a: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pt-BR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92874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pt-BR" dirty="0"/>
              <a:t>Instalar e baixar pacote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679799"/>
            <a:ext cx="43148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718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70155"/>
      </p:ext>
    </p:extLst>
  </p:cSld>
  <p:clrMapOvr>
    <a:masterClrMapping/>
  </p:clrMapOvr>
  <p:transition spd="med">
    <p:pull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760640" cy="1051560"/>
          </a:xfrm>
        </p:spPr>
        <p:txBody>
          <a:bodyPr>
            <a:normAutofit/>
          </a:bodyPr>
          <a:lstStyle/>
          <a:p>
            <a:r>
              <a:rPr lang="pt-BR" dirty="0"/>
              <a:t>Gráfico T2 de </a:t>
            </a:r>
            <a:r>
              <a:rPr lang="pt-BR" dirty="0" err="1"/>
              <a:t>Hottelling</a:t>
            </a:r>
            <a:r>
              <a:rPr lang="pt-BR" dirty="0"/>
              <a:t> - </a:t>
            </a:r>
            <a:r>
              <a:rPr lang="pt-BR" dirty="0" err="1"/>
              <a:t>qcc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7957512" cy="5184576"/>
          </a:xfrm>
          <a:solidFill>
            <a:schemeClr val="bg1">
              <a:lumMod val="95000"/>
            </a:schemeClr>
          </a:solidFill>
        </p:spPr>
        <p:txBody>
          <a:bodyPr numCol="1"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&gt; summary(q)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Summary of group statistics: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   Min. 1st Qu.  Median    Mean 3rd Qu.    Max.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  1.316   5.306   7.074   7.680   9.776  17.580 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Number of variables:  8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Number of groups:  25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Group sample size:  1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Center: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t1     t2     t3     t4     t5     t6     t7     t8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525.00 513.56 538.92 521.68 503.80 512.44 478.72 477.24 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Covariance matrix:…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Control limits: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 LCL      UCL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>
                <a:latin typeface="Lucida Console" panose="020B0609040504020204" pitchFamily="49" charset="0"/>
              </a:rPr>
              <a:t>   0    17.41705</a:t>
            </a:r>
          </a:p>
        </p:txBody>
      </p:sp>
    </p:spTree>
    <p:extLst>
      <p:ext uri="{BB962C8B-B14F-4D97-AF65-F5344CB8AC3E}">
        <p14:creationId xmlns:p14="http://schemas.microsoft.com/office/powerpoint/2010/main" val="2027653742"/>
      </p:ext>
    </p:extLst>
  </p:cSld>
  <p:clrMapOvr>
    <a:masterClrMapping/>
  </p:clrMapOvr>
  <p:transition spd="med">
    <p:pull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/>
          <a:lstStyle/>
          <a:p>
            <a:r>
              <a:rPr lang="en-US" dirty="0" err="1"/>
              <a:t>Gráfico</a:t>
            </a:r>
            <a:r>
              <a:rPr lang="en-US" dirty="0"/>
              <a:t> T2 de </a:t>
            </a:r>
            <a:r>
              <a:rPr lang="en-US" dirty="0" err="1"/>
              <a:t>Hottelling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52736"/>
            <a:ext cx="6084154" cy="49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3903"/>
      </p:ext>
    </p:extLst>
  </p:cSld>
  <p:clrMapOvr>
    <a:masterClrMapping/>
  </p:clrMapOvr>
  <p:transition spd="med">
    <p:pull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70" y="1948574"/>
            <a:ext cx="6295238" cy="450476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21966" y="177255"/>
            <a:ext cx="5760640" cy="105156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t-BR" kern="0" baseline="0" dirty="0"/>
              <a:t>Gráfico T2 de </a:t>
            </a:r>
            <a:r>
              <a:rPr lang="pt-BR" kern="0" baseline="0" dirty="0" err="1"/>
              <a:t>Hottelling</a:t>
            </a:r>
            <a:r>
              <a:rPr lang="pt-BR" kern="0" baseline="0" dirty="0"/>
              <a:t> - </a:t>
            </a:r>
            <a:r>
              <a:rPr lang="pt-BR" kern="0" baseline="0" dirty="0" err="1"/>
              <a:t>qcc</a:t>
            </a:r>
            <a:endParaRPr lang="en-US" kern="0" baseline="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173536" cy="86409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boilerNew</a:t>
            </a:r>
            <a:r>
              <a:rPr lang="en-US" sz="1800" dirty="0">
                <a:latin typeface="Lucida Console" panose="020B0609040504020204" pitchFamily="49" charset="0"/>
              </a:rPr>
              <a:t> = </a:t>
            </a:r>
            <a:r>
              <a:rPr lang="en-US" sz="1800" dirty="0" err="1">
                <a:latin typeface="Lucida Console" panose="020B0609040504020204" pitchFamily="49" charset="0"/>
              </a:rPr>
              <a:t>mvrnorm</a:t>
            </a:r>
            <a:r>
              <a:rPr lang="en-US" sz="1800" dirty="0">
                <a:latin typeface="Lucida Console" panose="020B0609040504020204" pitchFamily="49" charset="0"/>
              </a:rPr>
              <a:t>(10, mu = </a:t>
            </a:r>
            <a:r>
              <a:rPr lang="en-US" sz="1800" dirty="0" err="1">
                <a:latin typeface="Lucida Console" panose="020B0609040504020204" pitchFamily="49" charset="0"/>
              </a:rPr>
              <a:t>q$center</a:t>
            </a:r>
            <a:r>
              <a:rPr lang="en-US" sz="1800" dirty="0">
                <a:latin typeface="Lucida Console" panose="020B0609040504020204" pitchFamily="49" charset="0"/>
              </a:rPr>
              <a:t>, Sigma = </a:t>
            </a:r>
            <a:r>
              <a:rPr lang="en-US" sz="1800" dirty="0" err="1">
                <a:latin typeface="Lucida Console" panose="020B0609040504020204" pitchFamily="49" charset="0"/>
              </a:rPr>
              <a:t>q$cov</a:t>
            </a:r>
            <a:r>
              <a:rPr lang="en-US" sz="18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qq</a:t>
            </a:r>
            <a:r>
              <a:rPr lang="en-US" sz="1800" dirty="0">
                <a:latin typeface="Lucida Console" panose="020B0609040504020204" pitchFamily="49" charset="0"/>
              </a:rPr>
              <a:t> = </a:t>
            </a:r>
            <a:r>
              <a:rPr lang="en-US" sz="1800" dirty="0" err="1">
                <a:latin typeface="Lucida Console" panose="020B0609040504020204" pitchFamily="49" charset="0"/>
              </a:rPr>
              <a:t>mqcc</a:t>
            </a:r>
            <a:r>
              <a:rPr lang="en-US" sz="1800" dirty="0">
                <a:latin typeface="Lucida Console" panose="020B0609040504020204" pitchFamily="49" charset="0"/>
              </a:rPr>
              <a:t>(boiler, type = "T2.single", </a:t>
            </a:r>
            <a:r>
              <a:rPr lang="en-US" sz="1800" dirty="0" err="1">
                <a:latin typeface="Lucida Console" panose="020B0609040504020204" pitchFamily="49" charset="0"/>
              </a:rPr>
              <a:t>confidence.level</a:t>
            </a:r>
            <a:r>
              <a:rPr lang="en-US" sz="1800" dirty="0">
                <a:latin typeface="Lucida Console" panose="020B0609040504020204" pitchFamily="49" charset="0"/>
              </a:rPr>
              <a:t> = 0.999, </a:t>
            </a:r>
            <a:r>
              <a:rPr lang="en-US" sz="1800" dirty="0" err="1">
                <a:latin typeface="Lucida Console" panose="020B0609040504020204" pitchFamily="49" charset="0"/>
              </a:rPr>
              <a:t>newdata</a:t>
            </a:r>
            <a:r>
              <a:rPr lang="en-US" sz="1800" dirty="0">
                <a:latin typeface="Lucida Console" panose="020B0609040504020204" pitchFamily="49" charset="0"/>
              </a:rPr>
              <a:t> = </a:t>
            </a:r>
            <a:r>
              <a:rPr lang="en-US" sz="1800" dirty="0" err="1">
                <a:latin typeface="Lucida Console" panose="020B0609040504020204" pitchFamily="49" charset="0"/>
              </a:rPr>
              <a:t>boilerNew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latin typeface="Lucida Console" panose="020B0609040504020204" pitchFamily="49" charset="0"/>
              </a:rPr>
              <a:t>pred.limits</a:t>
            </a:r>
            <a:r>
              <a:rPr lang="en-US" sz="1800" dirty="0">
                <a:latin typeface="Lucida Console" panose="020B0609040504020204" pitchFamily="49" charset="0"/>
              </a:rPr>
              <a:t> = TRUE)</a:t>
            </a:r>
          </a:p>
        </p:txBody>
      </p:sp>
    </p:spTree>
    <p:extLst>
      <p:ext uri="{BB962C8B-B14F-4D97-AF65-F5344CB8AC3E}">
        <p14:creationId xmlns:p14="http://schemas.microsoft.com/office/powerpoint/2010/main" val="911348157"/>
      </p:ext>
    </p:extLst>
  </p:cSld>
  <p:clrMapOvr>
    <a:masterClrMapping/>
  </p:clrMapOvr>
  <p:transition spd="med">
    <p:pull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6176" y="980728"/>
            <a:ext cx="2160240" cy="1051560"/>
          </a:xfrm>
        </p:spPr>
        <p:txBody>
          <a:bodyPr>
            <a:normAutofit/>
          </a:bodyPr>
          <a:lstStyle/>
          <a:p>
            <a:r>
              <a:rPr lang="pt-BR" dirty="0"/>
              <a:t>Pacote </a:t>
            </a:r>
            <a:br>
              <a:rPr lang="pt-BR" dirty="0"/>
            </a:br>
            <a:r>
              <a:rPr lang="pt-BR" dirty="0"/>
              <a:t>MSQC 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980728"/>
            <a:ext cx="4752975" cy="41243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71600" y="5589240"/>
            <a:ext cx="7056784" cy="420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Edgar Santos-Fernandez(2013). Multivariate Statistical Quality Control Using R. Springer, 14. URL</a:t>
            </a:r>
          </a:p>
          <a:p>
            <a:r>
              <a:rPr lang="en-US" sz="1600" dirty="0"/>
              <a:t>  http://www.springer.com/statistics/computational+statistics/book/978-1-4614-5452-6.</a:t>
            </a:r>
          </a:p>
        </p:txBody>
      </p:sp>
    </p:spTree>
    <p:extLst>
      <p:ext uri="{BB962C8B-B14F-4D97-AF65-F5344CB8AC3E}">
        <p14:creationId xmlns:p14="http://schemas.microsoft.com/office/powerpoint/2010/main" val="3477283097"/>
      </p:ext>
    </p:extLst>
  </p:cSld>
  <p:clrMapOvr>
    <a:masterClrMapping/>
  </p:clrMapOvr>
  <p:transition spd="med">
    <p:pull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036170"/>
            <a:ext cx="8183880" cy="553070"/>
          </a:xfrm>
        </p:spPr>
        <p:txBody>
          <a:bodyPr/>
          <a:lstStyle/>
          <a:p>
            <a:r>
              <a:rPr lang="pt-BR" dirty="0"/>
              <a:t>EXEMPLO 12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764704"/>
            <a:ext cx="79928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ucida Console" panose="020B0609040504020204" pitchFamily="49" charset="0"/>
              </a:rPr>
              <a:t>mult.chart</a:t>
            </a:r>
            <a:r>
              <a:rPr lang="en-US" sz="2400" dirty="0">
                <a:latin typeface="Lucida Console" panose="020B0609040504020204" pitchFamily="49" charset="0"/>
              </a:rPr>
              <a:t>(type = c("chi", "t2", "</a:t>
            </a:r>
            <a:r>
              <a:rPr lang="en-US" sz="2400" dirty="0" err="1">
                <a:latin typeface="Lucida Console" panose="020B0609040504020204" pitchFamily="49" charset="0"/>
              </a:rPr>
              <a:t>mewma</a:t>
            </a:r>
            <a:r>
              <a:rPr lang="en-US" sz="2400" dirty="0">
                <a:latin typeface="Lucida Console" panose="020B0609040504020204" pitchFamily="49" charset="0"/>
              </a:rPr>
              <a:t>", "</a:t>
            </a:r>
            <a:r>
              <a:rPr lang="en-US" sz="2400" dirty="0" err="1">
                <a:latin typeface="Lucida Console" panose="020B0609040504020204" pitchFamily="49" charset="0"/>
              </a:rPr>
              <a:t>mcusum</a:t>
            </a:r>
            <a:r>
              <a:rPr lang="en-US" sz="2400" dirty="0">
                <a:latin typeface="Lucida Console" panose="020B0609040504020204" pitchFamily="49" charset="0"/>
              </a:rPr>
              <a:t>", "mcusum2"), x, </a:t>
            </a:r>
            <a:r>
              <a:rPr lang="en-US" sz="2400" dirty="0" err="1">
                <a:latin typeface="Lucida Console" panose="020B0609040504020204" pitchFamily="49" charset="0"/>
              </a:rPr>
              <a:t>Xmv</a:t>
            </a:r>
            <a:r>
              <a:rPr lang="en-US" sz="2400" dirty="0">
                <a:latin typeface="Lucida Console" panose="020B0609040504020204" pitchFamily="49" charset="0"/>
              </a:rPr>
              <a:t>, S, </a:t>
            </a:r>
            <a:r>
              <a:rPr lang="en-US" sz="2400" dirty="0" err="1">
                <a:latin typeface="Lucida Console" panose="020B0609040504020204" pitchFamily="49" charset="0"/>
              </a:rPr>
              <a:t>colm</a:t>
            </a:r>
            <a:r>
              <a:rPr lang="en-US" sz="2400" dirty="0">
                <a:latin typeface="Lucida Console" panose="020B0609040504020204" pitchFamily="49" charset="0"/>
              </a:rPr>
              <a:t>, alpha = 0.01, lambda = 0.1, k = 0.5, h = 5.5, phase = 1, method = "</a:t>
            </a:r>
            <a:r>
              <a:rPr lang="en-US" sz="2400" dirty="0" err="1">
                <a:latin typeface="Lucida Console" panose="020B0609040504020204" pitchFamily="49" charset="0"/>
              </a:rPr>
              <a:t>sw</a:t>
            </a:r>
            <a:r>
              <a:rPr lang="en-US" sz="2400" dirty="0">
                <a:latin typeface="Lucida Console" panose="020B0609040504020204" pitchFamily="49" charset="0"/>
              </a:rPr>
              <a:t>", 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2276872"/>
            <a:ext cx="7992888" cy="2144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Aplicação ao processo produtivo de uma bebida fermentada.  Foram monitoradas duas características sensoriais, aroma e sabor. </a:t>
            </a:r>
          </a:p>
          <a:p>
            <a:endParaRPr lang="pt-BR" sz="2800" dirty="0"/>
          </a:p>
          <a:p>
            <a:pPr algn="just"/>
            <a:r>
              <a:rPr lang="pt-BR" sz="2800" dirty="0"/>
              <a:t>São realizadas coletas semanais onde cinco juízes, individualmente, atribuem uma nota entre zero a dez a cada característica sensorial de cada unidade amostral avaliada.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107996"/>
      </p:ext>
    </p:extLst>
  </p:cSld>
  <p:clrMapOvr>
    <a:masterClrMapping/>
  </p:clrMapOvr>
  <p:transition spd="med">
    <p:pull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57200"/>
          </a:xfrm>
        </p:spPr>
        <p:txBody>
          <a:bodyPr/>
          <a:lstStyle/>
          <a:p>
            <a:r>
              <a:rPr lang="pt-BR" dirty="0"/>
              <a:t>Gráfico T² HOTELLING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508295" cy="4480698"/>
          </a:xfrm>
        </p:spPr>
      </p:pic>
    </p:spTree>
    <p:extLst>
      <p:ext uri="{BB962C8B-B14F-4D97-AF65-F5344CB8AC3E}">
        <p14:creationId xmlns:p14="http://schemas.microsoft.com/office/powerpoint/2010/main" val="155831292"/>
      </p:ext>
    </p:extLst>
  </p:cSld>
  <p:clrMapOvr>
    <a:masterClrMapping/>
  </p:clrMapOvr>
  <p:transition spd="med">
    <p:pull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268446"/>
            <a:ext cx="8183880" cy="1051560"/>
          </a:xfrm>
        </p:spPr>
        <p:txBody>
          <a:bodyPr/>
          <a:lstStyle/>
          <a:p>
            <a:r>
              <a:rPr lang="pt-BR" dirty="0"/>
              <a:t>Gráfico MCUSUM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359580" cy="4359726"/>
          </a:xfrm>
        </p:spPr>
      </p:pic>
    </p:spTree>
    <p:extLst>
      <p:ext uri="{BB962C8B-B14F-4D97-AF65-F5344CB8AC3E}">
        <p14:creationId xmlns:p14="http://schemas.microsoft.com/office/powerpoint/2010/main" val="1922776260"/>
      </p:ext>
    </p:extLst>
  </p:cSld>
  <p:clrMapOvr>
    <a:masterClrMapping/>
  </p:clrMapOvr>
  <p:transition spd="med">
    <p:pull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06" y="116632"/>
            <a:ext cx="8183880" cy="489535"/>
          </a:xfrm>
        </p:spPr>
        <p:txBody>
          <a:bodyPr/>
          <a:lstStyle/>
          <a:p>
            <a:r>
              <a:rPr lang="pt-BR" dirty="0"/>
              <a:t>Exemplo 13 – T² </a:t>
            </a:r>
            <a:r>
              <a:rPr lang="pt-BR" dirty="0" err="1"/>
              <a:t>Hotelling</a:t>
            </a:r>
            <a:r>
              <a:rPr lang="pt-BR" dirty="0"/>
              <a:t> – MSQC </a:t>
            </a:r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052736"/>
            <a:ext cx="8496386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aseline="0" dirty="0">
                <a:latin typeface="Consolas" panose="020B0609020204030204" pitchFamily="49" charset="0"/>
              </a:rPr>
              <a:t>#</a:t>
            </a:r>
            <a:r>
              <a:rPr lang="en-US" sz="2000" baseline="0" dirty="0" err="1">
                <a:latin typeface="Consolas" panose="020B0609020204030204" pitchFamily="49" charset="0"/>
              </a:rPr>
              <a:t>Fase</a:t>
            </a:r>
            <a:r>
              <a:rPr lang="en-US" sz="2000" baseline="0" dirty="0">
                <a:latin typeface="Consolas" panose="020B0609020204030204" pitchFamily="49" charset="0"/>
              </a:rPr>
              <a:t> I</a:t>
            </a:r>
          </a:p>
          <a:p>
            <a:r>
              <a:rPr lang="en-US" sz="2000" baseline="0" dirty="0">
                <a:latin typeface="Consolas" panose="020B0609020204030204" pitchFamily="49" charset="0"/>
              </a:rPr>
              <a:t>data(carbon1)</a:t>
            </a:r>
          </a:p>
          <a:p>
            <a:r>
              <a:rPr lang="en-US" sz="2000" baseline="0" dirty="0" err="1">
                <a:latin typeface="Consolas" panose="020B0609020204030204" pitchFamily="49" charset="0"/>
              </a:rPr>
              <a:t>mult.chart</a:t>
            </a:r>
            <a:r>
              <a:rPr lang="en-US" sz="2000" baseline="0" dirty="0">
                <a:latin typeface="Consolas" panose="020B0609020204030204" pitchFamily="49" charset="0"/>
              </a:rPr>
              <a:t>(type = "t2", carbon1)</a:t>
            </a:r>
          </a:p>
          <a:p>
            <a:endParaRPr lang="en-US" sz="2000" baseline="0" dirty="0">
              <a:latin typeface="Consolas" panose="020B0609020204030204" pitchFamily="49" charset="0"/>
            </a:endParaRPr>
          </a:p>
          <a:p>
            <a:r>
              <a:rPr lang="en-US" sz="2000" baseline="0" dirty="0">
                <a:latin typeface="Consolas" panose="020B0609020204030204" pitchFamily="49" charset="0"/>
              </a:rPr>
              <a:t>#</a:t>
            </a:r>
            <a:r>
              <a:rPr lang="en-US" sz="2000" baseline="0" dirty="0" err="1">
                <a:latin typeface="Consolas" panose="020B0609020204030204" pitchFamily="49" charset="0"/>
              </a:rPr>
              <a:t>Fase</a:t>
            </a:r>
            <a:r>
              <a:rPr lang="en-US" sz="2000" baseline="0" dirty="0">
                <a:latin typeface="Consolas" panose="020B0609020204030204" pitchFamily="49" charset="0"/>
              </a:rPr>
              <a:t> II</a:t>
            </a:r>
          </a:p>
          <a:p>
            <a:r>
              <a:rPr lang="en-US" sz="2000" baseline="0" dirty="0" err="1">
                <a:latin typeface="Consolas" panose="020B0609020204030204" pitchFamily="49" charset="0"/>
              </a:rPr>
              <a:t>Xmv</a:t>
            </a:r>
            <a:r>
              <a:rPr lang="en-US" sz="2000" baseline="0" dirty="0">
                <a:latin typeface="Consolas" panose="020B0609020204030204" pitchFamily="49" charset="0"/>
              </a:rPr>
              <a:t> &lt;- </a:t>
            </a:r>
            <a:r>
              <a:rPr lang="en-US" sz="2000" baseline="0" dirty="0" err="1">
                <a:latin typeface="Consolas" panose="020B0609020204030204" pitchFamily="49" charset="0"/>
              </a:rPr>
              <a:t>mult.chart</a:t>
            </a:r>
            <a:r>
              <a:rPr lang="en-US" sz="2000" baseline="0" dirty="0">
                <a:latin typeface="Consolas" panose="020B0609020204030204" pitchFamily="49" charset="0"/>
              </a:rPr>
              <a:t>(carbon1, type = "t2") $</a:t>
            </a:r>
            <a:r>
              <a:rPr lang="en-US" sz="2000" baseline="0" dirty="0" err="1">
                <a:latin typeface="Consolas" panose="020B0609020204030204" pitchFamily="49" charset="0"/>
              </a:rPr>
              <a:t>Xmv</a:t>
            </a:r>
            <a:endParaRPr lang="en-US" sz="2000" baseline="0" dirty="0">
              <a:latin typeface="Consolas" panose="020B0609020204030204" pitchFamily="49" charset="0"/>
            </a:endParaRPr>
          </a:p>
          <a:p>
            <a:r>
              <a:rPr lang="en-US" sz="2000" baseline="0" dirty="0">
                <a:latin typeface="Consolas" panose="020B0609020204030204" pitchFamily="49" charset="0"/>
              </a:rPr>
              <a:t>S &lt;- </a:t>
            </a:r>
            <a:r>
              <a:rPr lang="en-US" sz="2000" baseline="0" dirty="0" err="1">
                <a:latin typeface="Consolas" panose="020B0609020204030204" pitchFamily="49" charset="0"/>
              </a:rPr>
              <a:t>mult.chart</a:t>
            </a:r>
            <a:r>
              <a:rPr lang="en-US" sz="2000" baseline="0" dirty="0">
                <a:latin typeface="Consolas" panose="020B0609020204030204" pitchFamily="49" charset="0"/>
              </a:rPr>
              <a:t>(carbon1, type = "t2") $covariance</a:t>
            </a:r>
          </a:p>
          <a:p>
            <a:endParaRPr lang="en-US" sz="2000" baseline="0" dirty="0">
              <a:latin typeface="Consolas" panose="020B0609020204030204" pitchFamily="49" charset="0"/>
            </a:endParaRPr>
          </a:p>
          <a:p>
            <a:r>
              <a:rPr lang="en-US" sz="2000" baseline="0" dirty="0">
                <a:latin typeface="Consolas" panose="020B0609020204030204" pitchFamily="49" charset="0"/>
              </a:rPr>
              <a:t>data(carbon2)</a:t>
            </a:r>
          </a:p>
          <a:p>
            <a:r>
              <a:rPr lang="en-US" sz="2000" baseline="0" dirty="0" err="1">
                <a:latin typeface="Consolas" panose="020B0609020204030204" pitchFamily="49" charset="0"/>
              </a:rPr>
              <a:t>mult.chart</a:t>
            </a:r>
            <a:r>
              <a:rPr lang="en-US" sz="2000" baseline="0" dirty="0">
                <a:latin typeface="Consolas" panose="020B0609020204030204" pitchFamily="49" charset="0"/>
              </a:rPr>
              <a:t>(carbon2, type = "t2", </a:t>
            </a:r>
            <a:r>
              <a:rPr lang="en-US" sz="2000" baseline="0" dirty="0" err="1">
                <a:latin typeface="Consolas" panose="020B0609020204030204" pitchFamily="49" charset="0"/>
              </a:rPr>
              <a:t>Xmv</a:t>
            </a:r>
            <a:r>
              <a:rPr lang="en-US" sz="2000" baseline="0" dirty="0">
                <a:latin typeface="Consolas" panose="020B0609020204030204" pitchFamily="49" charset="0"/>
              </a:rPr>
              <a:t> = </a:t>
            </a:r>
            <a:r>
              <a:rPr lang="en-US" sz="2000" baseline="0" dirty="0" err="1">
                <a:latin typeface="Consolas" panose="020B0609020204030204" pitchFamily="49" charset="0"/>
              </a:rPr>
              <a:t>Xmv</a:t>
            </a:r>
            <a:r>
              <a:rPr lang="en-US" sz="2000" baseline="0" dirty="0">
                <a:latin typeface="Consolas" panose="020B0609020204030204" pitchFamily="49" charset="0"/>
              </a:rPr>
              <a:t>, S = S)</a:t>
            </a:r>
          </a:p>
          <a:p>
            <a:endParaRPr lang="en-US" sz="2000" baseline="0" dirty="0">
              <a:latin typeface="Consolas" panose="020B0609020204030204" pitchFamily="49" charset="0"/>
            </a:endParaRPr>
          </a:p>
          <a:p>
            <a:endParaRPr lang="en-US" sz="2000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9445"/>
      </p:ext>
    </p:extLst>
  </p:cSld>
  <p:clrMapOvr>
    <a:masterClrMapping/>
  </p:clrMapOvr>
  <p:transition spd="med">
    <p:pull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78</a:t>
            </a:fld>
            <a:endParaRPr lang="en-US" alt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4442024" cy="29508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48" y="3429000"/>
            <a:ext cx="4226867" cy="2807933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29306" y="116632"/>
            <a:ext cx="8183880" cy="489535"/>
          </a:xfrm>
        </p:spPr>
        <p:txBody>
          <a:bodyPr/>
          <a:lstStyle/>
          <a:p>
            <a:r>
              <a:rPr lang="pt-BR" dirty="0"/>
              <a:t>Exemplo 13 – T² </a:t>
            </a:r>
            <a:r>
              <a:rPr lang="pt-BR" dirty="0" err="1"/>
              <a:t>Hotelling</a:t>
            </a:r>
            <a:r>
              <a:rPr lang="pt-BR" dirty="0"/>
              <a:t> – MSQC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42234"/>
      </p:ext>
    </p:extLst>
  </p:cSld>
  <p:clrMapOvr>
    <a:masterClrMapping/>
  </p:clrMapOvr>
  <p:transition spd="med">
    <p:pull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79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30058"/>
            <a:ext cx="5882184" cy="39075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253312"/>
            <a:ext cx="871296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aseline="0" dirty="0" err="1">
                <a:latin typeface="Consolas" panose="020B0609020204030204" pitchFamily="49" charset="0"/>
              </a:rPr>
              <a:t>mult.chart</a:t>
            </a:r>
            <a:r>
              <a:rPr lang="en-US" sz="2400" baseline="0" dirty="0">
                <a:latin typeface="Consolas" panose="020B0609020204030204" pitchFamily="49" charset="0"/>
              </a:rPr>
              <a:t>(type = "</a:t>
            </a:r>
            <a:r>
              <a:rPr lang="en-US" sz="2400" baseline="0" dirty="0" err="1">
                <a:latin typeface="Consolas" panose="020B0609020204030204" pitchFamily="49" charset="0"/>
              </a:rPr>
              <a:t>mewma</a:t>
            </a:r>
            <a:r>
              <a:rPr lang="en-US" sz="2400" baseline="0" dirty="0">
                <a:latin typeface="Consolas" panose="020B0609020204030204" pitchFamily="49" charset="0"/>
              </a:rPr>
              <a:t>", carbon2, </a:t>
            </a:r>
            <a:r>
              <a:rPr lang="en-US" sz="2400" baseline="0" dirty="0" err="1">
                <a:latin typeface="Consolas" panose="020B0609020204030204" pitchFamily="49" charset="0"/>
              </a:rPr>
              <a:t>Xmv</a:t>
            </a:r>
            <a:r>
              <a:rPr lang="en-US" sz="2400" baseline="0" dirty="0">
                <a:latin typeface="Consolas" panose="020B0609020204030204" pitchFamily="49" charset="0"/>
              </a:rPr>
              <a:t>=</a:t>
            </a:r>
            <a:r>
              <a:rPr lang="en-US" sz="2400" baseline="0" dirty="0" err="1">
                <a:latin typeface="Consolas" panose="020B0609020204030204" pitchFamily="49" charset="0"/>
              </a:rPr>
              <a:t>Xmv</a:t>
            </a:r>
            <a:r>
              <a:rPr lang="en-US" sz="2400" baseline="0" dirty="0">
                <a:latin typeface="Consolas" panose="020B0609020204030204" pitchFamily="49" charset="0"/>
              </a:rPr>
              <a:t>, S=S)</a:t>
            </a:r>
          </a:p>
          <a:p>
            <a:endParaRPr lang="pt-BR" sz="2400" baseline="0" dirty="0">
              <a:latin typeface="Consolas" panose="020B0609020204030204" pitchFamily="49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4080" y="73893"/>
            <a:ext cx="8183880" cy="489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t-BR" kern="0" baseline="0" dirty="0"/>
              <a:t>Exemplo 14 – MEWMA– MSQC </a:t>
            </a:r>
            <a:endParaRPr lang="en-US" kern="0" baseline="0" dirty="0"/>
          </a:p>
        </p:txBody>
      </p:sp>
    </p:spTree>
    <p:extLst>
      <p:ext uri="{BB962C8B-B14F-4D97-AF65-F5344CB8AC3E}">
        <p14:creationId xmlns:p14="http://schemas.microsoft.com/office/powerpoint/2010/main" val="1680535595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744416" cy="1051560"/>
          </a:xfrm>
        </p:spPr>
        <p:txBody>
          <a:bodyPr>
            <a:normAutofit/>
          </a:bodyPr>
          <a:lstStyle/>
          <a:p>
            <a:r>
              <a:rPr lang="pt-BR" dirty="0"/>
              <a:t>Visão geral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4036" y="980728"/>
            <a:ext cx="8183880" cy="460851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t-BR" dirty="0"/>
              <a:t>Variáveis e Atributos</a:t>
            </a:r>
          </a:p>
          <a:p>
            <a:pPr lvl="1">
              <a:spcAft>
                <a:spcPts val="0"/>
              </a:spcAft>
            </a:pPr>
            <a:r>
              <a:rPr lang="pt-BR" dirty="0"/>
              <a:t>Variáveis: subgrupos e medidas individuais</a:t>
            </a:r>
          </a:p>
          <a:p>
            <a:pPr>
              <a:spcAft>
                <a:spcPts val="0"/>
              </a:spcAft>
            </a:pPr>
            <a:r>
              <a:rPr lang="pt-BR" dirty="0"/>
              <a:t>Construção</a:t>
            </a:r>
          </a:p>
          <a:p>
            <a:pPr lvl="1">
              <a:spcAft>
                <a:spcPts val="0"/>
              </a:spcAft>
            </a:pPr>
            <a:r>
              <a:rPr lang="pt-BR" dirty="0"/>
              <a:t>Fase I e Fase II</a:t>
            </a:r>
          </a:p>
          <a:p>
            <a:pPr>
              <a:spcAft>
                <a:spcPts val="0"/>
              </a:spcAft>
            </a:pPr>
            <a:r>
              <a:rPr lang="pt-BR" dirty="0"/>
              <a:t>Desempenho</a:t>
            </a:r>
          </a:p>
          <a:p>
            <a:pPr lvl="1">
              <a:spcAft>
                <a:spcPts val="0"/>
              </a:spcAft>
            </a:pPr>
            <a:r>
              <a:rPr lang="pt-BR" dirty="0"/>
              <a:t>ARL</a:t>
            </a:r>
          </a:p>
        </p:txBody>
      </p:sp>
      <p:pic>
        <p:nvPicPr>
          <p:cNvPr id="4" name="Espaço Reservado para Conteúdo 3" descr="Grafico-Shewhart-modelo conceitua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6067797" cy="38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4959"/>
      </p:ext>
    </p:extLst>
  </p:cSld>
  <p:clrMapOvr>
    <a:masterClrMapping/>
  </p:clrMapOvr>
  <p:transition spd="med">
    <p:pull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pt-BR" dirty="0"/>
              <a:t>Teste de normalidade multivariada</a:t>
            </a:r>
            <a:br>
              <a:rPr lang="pt-BR" dirty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029520" cy="489654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&gt; data(bimetal1)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</a:rPr>
              <a:t>MardiaTest</a:t>
            </a:r>
            <a:r>
              <a:rPr lang="en-US" dirty="0">
                <a:latin typeface="Consolas" panose="020B0609020204030204" pitchFamily="49" charset="0"/>
              </a:rPr>
              <a:t>(bimetal1)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$skewness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[1] 6.982112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[1] 0.585327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$kurtosis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[1] 33.77373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[1] 0.3490892</a:t>
            </a:r>
          </a:p>
        </p:txBody>
      </p:sp>
    </p:spTree>
    <p:extLst>
      <p:ext uri="{BB962C8B-B14F-4D97-AF65-F5344CB8AC3E}">
        <p14:creationId xmlns:p14="http://schemas.microsoft.com/office/powerpoint/2010/main" val="315644428"/>
      </p:ext>
    </p:extLst>
  </p:cSld>
  <p:clrMapOvr>
    <a:masterClrMapping/>
  </p:clrMapOvr>
  <p:transition spd="med">
    <p:pull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7200"/>
          </a:xfrm>
        </p:spPr>
        <p:txBody>
          <a:bodyPr/>
          <a:lstStyle/>
          <a:p>
            <a:r>
              <a:rPr lang="pt-BR" dirty="0"/>
              <a:t>Outros gráficos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497388"/>
          </a:xfrm>
        </p:spPr>
        <p:txBody>
          <a:bodyPr/>
          <a:lstStyle/>
          <a:p>
            <a:r>
              <a:rPr lang="pt-BR" dirty="0"/>
              <a:t>Permite a construção de gráficos ainda não implementados pelos pacotes comerciais</a:t>
            </a:r>
          </a:p>
          <a:p>
            <a:endParaRPr lang="pt-BR" dirty="0"/>
          </a:p>
          <a:p>
            <a:pPr lvl="1"/>
            <a:r>
              <a:rPr lang="pt-BR" dirty="0" err="1"/>
              <a:t>Cusum</a:t>
            </a:r>
            <a:r>
              <a:rPr lang="pt-BR" dirty="0"/>
              <a:t> para atributos</a:t>
            </a:r>
          </a:p>
          <a:p>
            <a:pPr lvl="1"/>
            <a:r>
              <a:rPr lang="pt-BR" dirty="0"/>
              <a:t>Gráficos combinados</a:t>
            </a:r>
          </a:p>
          <a:p>
            <a:pPr lvl="1"/>
            <a:r>
              <a:rPr lang="pt-BR" dirty="0"/>
              <a:t>Gráficos não paramétricos</a:t>
            </a:r>
          </a:p>
          <a:p>
            <a:pPr lvl="1"/>
            <a:r>
              <a:rPr lang="pt-BR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6029"/>
      </p:ext>
    </p:extLst>
  </p:cSld>
  <p:clrMapOvr>
    <a:masterClrMapping/>
  </p:clrMapOvr>
  <p:transition spd="med">
    <p:pull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167656" cy="496517"/>
          </a:xfrm>
        </p:spPr>
        <p:txBody>
          <a:bodyPr/>
          <a:lstStyle/>
          <a:p>
            <a:r>
              <a:rPr lang="pt-BR" dirty="0"/>
              <a:t>CUSUM BINOMIAL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5910624"/>
            <a:ext cx="8183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CUSUM binomial</a:t>
            </a:r>
            <a:endParaRPr lang="en-US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1195666"/>
            <a:ext cx="672380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6150"/>
      </p:ext>
    </p:extLst>
  </p:cSld>
  <p:clrMapOvr>
    <a:masterClrMapping/>
  </p:clrMapOvr>
  <p:transition spd="med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183880" cy="589513"/>
          </a:xfrm>
        </p:spPr>
        <p:txBody>
          <a:bodyPr>
            <a:normAutofit/>
          </a:bodyPr>
          <a:lstStyle/>
          <a:p>
            <a:r>
              <a:rPr lang="pt-BR" dirty="0"/>
              <a:t>GRÁFICO COMBINADO SHEWHART CUSUM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1195666"/>
            <a:ext cx="672380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0221"/>
      </p:ext>
    </p:extLst>
  </p:cSld>
  <p:clrMapOvr>
    <a:masterClrMapping/>
  </p:clrMapOvr>
  <p:transition spd="med">
    <p:pull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607"/>
            <a:ext cx="8229600" cy="457200"/>
          </a:xfrm>
        </p:spPr>
        <p:txBody>
          <a:bodyPr/>
          <a:lstStyle/>
          <a:p>
            <a:r>
              <a:rPr lang="pt-BR" dirty="0"/>
              <a:t>Adicionais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/>
          <a:lstStyle/>
          <a:p>
            <a:r>
              <a:rPr lang="pt-BR" b="1" dirty="0"/>
              <a:t>Pacote </a:t>
            </a:r>
            <a:r>
              <a:rPr lang="pt-BR" b="1" dirty="0" err="1"/>
              <a:t>spc</a:t>
            </a:r>
            <a:r>
              <a:rPr lang="pt-BR" b="1" dirty="0"/>
              <a:t>  </a:t>
            </a:r>
          </a:p>
          <a:p>
            <a:pPr lvl="1"/>
            <a:r>
              <a:rPr lang="pt-BR" dirty="0">
                <a:hlinkClick r:id="rId2"/>
              </a:rPr>
              <a:t>https://cran.r-project.org/web/packages/spc/index.html</a:t>
            </a:r>
            <a:endParaRPr lang="pt-BR" dirty="0"/>
          </a:p>
          <a:p>
            <a:r>
              <a:rPr lang="pt-BR" b="1" dirty="0"/>
              <a:t>Pacote </a:t>
            </a:r>
            <a:r>
              <a:rPr lang="pt-BR" b="1" dirty="0" err="1"/>
              <a:t>qualitytools</a:t>
            </a:r>
            <a:endParaRPr lang="pt-BR" b="1" dirty="0"/>
          </a:p>
          <a:p>
            <a:pPr marL="0" indent="0">
              <a:buNone/>
            </a:pPr>
            <a:r>
              <a:rPr lang="en-US" dirty="0"/>
              <a:t>Thomas Roth ( 2012 ). </a:t>
            </a:r>
            <a:r>
              <a:rPr lang="en-US" dirty="0" err="1"/>
              <a:t>qualityTools</a:t>
            </a:r>
            <a:r>
              <a:rPr lang="en-US" dirty="0"/>
              <a:t>: Statistics in Quality Science. R package</a:t>
            </a:r>
            <a:endParaRPr lang="pt-BR" dirty="0"/>
          </a:p>
          <a:p>
            <a:pPr lvl="1"/>
            <a:r>
              <a:rPr lang="pt-BR" dirty="0"/>
              <a:t>Análise de sistemas de medição</a:t>
            </a:r>
          </a:p>
          <a:p>
            <a:pPr lvl="1"/>
            <a:r>
              <a:rPr lang="en-US" dirty="0"/>
              <a:t>R&amp;R - Repeatability and Reproducibility</a:t>
            </a:r>
          </a:p>
          <a:p>
            <a:pPr lvl="1"/>
            <a:r>
              <a:rPr lang="en-US" dirty="0"/>
              <a:t>DOE</a:t>
            </a:r>
            <a:endParaRPr lang="pt-BR" dirty="0"/>
          </a:p>
          <a:p>
            <a:r>
              <a:rPr lang="pt-BR" dirty="0" err="1"/>
              <a:t>Shiny</a:t>
            </a:r>
            <a:r>
              <a:rPr lang="pt-BR" dirty="0"/>
              <a:t> </a:t>
            </a:r>
            <a:r>
              <a:rPr lang="pt-BR" dirty="0" err="1"/>
              <a:t>app</a:t>
            </a:r>
            <a:endParaRPr lang="pt-BR" dirty="0"/>
          </a:p>
          <a:p>
            <a:pPr lvl="1"/>
            <a:r>
              <a:rPr lang="pt-BR" dirty="0">
                <a:hlinkClick r:id="rId3"/>
              </a:rPr>
              <a:t>https://michy-apps.shinyapps.io/control_charts/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9CEAC-CABA-41CC-8D96-4B28F11DD4BA}" type="slidenum">
              <a:rPr lang="en-US" altLang="pt-BR" smtClean="0"/>
              <a:pPr>
                <a:defRPr/>
              </a:pPr>
              <a:t>84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6829393"/>
      </p:ext>
    </p:extLst>
  </p:cSld>
  <p:clrMapOvr>
    <a:masterClrMapping/>
  </p:clrMapOvr>
  <p:transition spd="med">
    <p:pull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Referências</a:t>
            </a:r>
          </a:p>
        </p:txBody>
      </p:sp>
      <p:sp>
        <p:nvSpPr>
          <p:cNvPr id="54275" name="Espaço Reservado para Conteúdo 6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pt-BR" altLang="pt-BR" dirty="0"/>
              <a:t>Montgomery &amp; </a:t>
            </a:r>
            <a:r>
              <a:rPr lang="pt-BR" altLang="pt-BR" dirty="0" err="1"/>
              <a:t>Runger</a:t>
            </a:r>
            <a:r>
              <a:rPr lang="pt-BR" altLang="pt-BR" dirty="0"/>
              <a:t>. Estatística Aplicada e Probabilidade para Engenheiros, 8a Edição. LTC.</a:t>
            </a:r>
          </a:p>
          <a:p>
            <a:pPr marL="0" indent="0">
              <a:buFontTx/>
              <a:buNone/>
            </a:pPr>
            <a:r>
              <a:rPr lang="pt-BR" altLang="pt-BR" dirty="0" err="1"/>
              <a:t>Samohyl</a:t>
            </a:r>
            <a:r>
              <a:rPr lang="pt-BR" altLang="pt-BR" dirty="0"/>
              <a:t>, R.W. Controle Estatístico da Qualidade. </a:t>
            </a:r>
            <a:r>
              <a:rPr lang="pt-BR" altLang="pt-BR" dirty="0" err="1"/>
              <a:t>Elsevier</a:t>
            </a:r>
            <a:r>
              <a:rPr lang="pt-BR" altLang="pt-BR" dirty="0"/>
              <a:t>, 2009.</a:t>
            </a:r>
          </a:p>
          <a:p>
            <a:pPr marL="0" indent="0">
              <a:buFontTx/>
              <a:buNone/>
            </a:pPr>
            <a:r>
              <a:rPr lang="en-US" altLang="pt-BR" dirty="0"/>
              <a:t>Montgomery, D.C. (2005) Introduction to Statistical Quality Control, 5th ed. New York: John Wiley &amp; Sons.</a:t>
            </a:r>
            <a:endParaRPr lang="pt-BR" altLang="pt-BR" dirty="0"/>
          </a:p>
          <a:p>
            <a:pPr marL="0" indent="0">
              <a:buFontTx/>
              <a:buNone/>
            </a:pPr>
            <a:endParaRPr lang="pt-BR" altLang="pt-BR" dirty="0"/>
          </a:p>
        </p:txBody>
      </p:sp>
      <p:sp>
        <p:nvSpPr>
          <p:cNvPr id="54276" name="Espaço Reservado para Número de Slid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C52D04-5A57-429B-9913-C169B23EC96C}" type="slidenum">
              <a:rPr lang="en-US" altLang="pt-BR" smtClean="0"/>
              <a:pPr/>
              <a:t>85</a:t>
            </a:fld>
            <a:endParaRPr lang="en-US" altLang="pt-BR"/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Gráficos do tipo </a:t>
            </a:r>
            <a:r>
              <a:rPr lang="pt-BR" dirty="0" err="1">
                <a:solidFill>
                  <a:srgbClr val="002060"/>
                </a:solidFill>
              </a:rPr>
              <a:t>Shewhart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611560" y="4401108"/>
            <a:ext cx="8183880" cy="1224136"/>
          </a:xfrm>
          <a:prstGeom prst="rect">
            <a:avLst/>
          </a:prstGeom>
        </p:spPr>
        <p:txBody>
          <a:bodyPr lIns="182880" tIns="0">
            <a:normAutofit/>
          </a:bodyPr>
          <a:lstStyle>
            <a:lvl1pPr marL="36576" indent="0" algn="r" rtl="0" eaLnBrk="0" fontAlgn="base" hangingPunct="0">
              <a:spcBef>
                <a:spcPts val="0"/>
              </a:spcBef>
              <a:spcAft>
                <a:spcPct val="40000"/>
              </a:spcAft>
              <a:buNone/>
              <a:defRPr sz="200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4000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0"/>
              </a:spcBef>
              <a:spcAft>
                <a:spcPct val="4000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t-BR" kern="0" baseline="0" dirty="0">
                <a:solidFill>
                  <a:srgbClr val="002060"/>
                </a:solidFill>
              </a:rPr>
              <a:t>Gráfico de controle para médias</a:t>
            </a:r>
          </a:p>
          <a:p>
            <a:r>
              <a:rPr lang="pt-BR" kern="0" baseline="0" dirty="0">
                <a:solidFill>
                  <a:srgbClr val="002060"/>
                </a:solidFill>
              </a:rPr>
              <a:t>Gráfico de controle para amplitude e desvio padrão</a:t>
            </a:r>
          </a:p>
          <a:p>
            <a:r>
              <a:rPr lang="pt-BR" kern="0" baseline="0" dirty="0">
                <a:solidFill>
                  <a:srgbClr val="002060"/>
                </a:solidFill>
              </a:rPr>
              <a:t>Gráfico de controle para medidas individuais</a:t>
            </a:r>
          </a:p>
        </p:txBody>
      </p:sp>
    </p:spTree>
    <p:extLst>
      <p:ext uri="{BB962C8B-B14F-4D97-AF65-F5344CB8AC3E}">
        <p14:creationId xmlns:p14="http://schemas.microsoft.com/office/powerpoint/2010/main" val="100296651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23192</TotalTime>
  <Words>3074</Words>
  <Application>Microsoft Office PowerPoint</Application>
  <PresentationFormat>Apresentação na tela (4:3)</PresentationFormat>
  <Paragraphs>433</Paragraphs>
  <Slides>85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6" baseType="lpstr">
      <vt:lpstr>Arial</vt:lpstr>
      <vt:lpstr>Calibri</vt:lpstr>
      <vt:lpstr>Cambria Math</vt:lpstr>
      <vt:lpstr>Consolas</vt:lpstr>
      <vt:lpstr>Courier New</vt:lpstr>
      <vt:lpstr>Lucida Console</vt:lpstr>
      <vt:lpstr>Symbol</vt:lpstr>
      <vt:lpstr>Times New Roman</vt:lpstr>
      <vt:lpstr>Verdana</vt:lpstr>
      <vt:lpstr>Personalizar design</vt:lpstr>
      <vt:lpstr>Planilha Binária do Microsoft Excel</vt:lpstr>
      <vt:lpstr>Estatística Industrial com R</vt:lpstr>
      <vt:lpstr>Agenda </vt:lpstr>
      <vt:lpstr>Engenharia da Qualidade</vt:lpstr>
      <vt:lpstr>Apresentação do PowerPoint</vt:lpstr>
      <vt:lpstr>Pacote qcc</vt:lpstr>
      <vt:lpstr>Apresentação do PowerPoint</vt:lpstr>
      <vt:lpstr>Instalar e baixar pacote </vt:lpstr>
      <vt:lpstr>Visão geral</vt:lpstr>
      <vt:lpstr>Gráficos do tipo Shewhart</vt:lpstr>
      <vt:lpstr>Apresentação do PowerPoint</vt:lpstr>
      <vt:lpstr>Exemplo 1 – Gráficos Shewhart</vt:lpstr>
      <vt:lpstr>Subgrupos</vt:lpstr>
      <vt:lpstr>FASE 1: 25 amostras iniciais - X ̅</vt:lpstr>
      <vt:lpstr>FASE 1: 25 amostras iniciais - Amplitude</vt:lpstr>
      <vt:lpstr>FASE 1: 25 amostras iniciais – S</vt:lpstr>
      <vt:lpstr>Fase 2: demais amostras - X ̅</vt:lpstr>
      <vt:lpstr>Fase 2: demais amostras - R</vt:lpstr>
      <vt:lpstr>Fase 2: demais amostras - S</vt:lpstr>
      <vt:lpstr>Exercício 1</vt:lpstr>
      <vt:lpstr>Importar os dados</vt:lpstr>
      <vt:lpstr>Gráficos para subgrupos - Agrupar as variáveis</vt:lpstr>
      <vt:lpstr>Construindo os gráficos</vt:lpstr>
      <vt:lpstr>Construindo os gráficos</vt:lpstr>
      <vt:lpstr>Exemplo 2 – Gráfico X - Medidas individuais</vt:lpstr>
      <vt:lpstr>Apresentação do PowerPoint</vt:lpstr>
      <vt:lpstr>Apresentação do PowerPoint</vt:lpstr>
      <vt:lpstr>Exercício 2 – Medidas Individuais</vt:lpstr>
      <vt:lpstr>Exercício 2</vt:lpstr>
      <vt:lpstr>Gráficos para atributos</vt:lpstr>
      <vt:lpstr>Exemplo 3 – Gráfico p   </vt:lpstr>
      <vt:lpstr>Gráfico p</vt:lpstr>
      <vt:lpstr>Apresentação do PowerPoint</vt:lpstr>
      <vt:lpstr>Gráfico np</vt:lpstr>
      <vt:lpstr>Exercício 3</vt:lpstr>
      <vt:lpstr>Exercício 3</vt:lpstr>
      <vt:lpstr>Exercício 3</vt:lpstr>
      <vt:lpstr>Exercício 3</vt:lpstr>
      <vt:lpstr>Gráfico de controle para não conformidades – c  </vt:lpstr>
      <vt:lpstr>Gráfico c</vt:lpstr>
      <vt:lpstr>Gráfico c</vt:lpstr>
      <vt:lpstr>Gráfico c – fases I e II</vt:lpstr>
      <vt:lpstr>Exercício 4</vt:lpstr>
      <vt:lpstr>Gráfico c </vt:lpstr>
      <vt:lpstr>Gráfico de controle para defeitos por unidade - u  </vt:lpstr>
      <vt:lpstr>Gráfico c</vt:lpstr>
      <vt:lpstr>Gráfico de Soma Acumulada – CUSUM </vt:lpstr>
      <vt:lpstr>Exemplo 6 - Gráfico CUSUM</vt:lpstr>
      <vt:lpstr>Exemplo 6 – CUSUM </vt:lpstr>
      <vt:lpstr>Gráfico de Média Móvel Exponencialmente   Ponderada EWMA  - Exemplo 7 </vt:lpstr>
      <vt:lpstr>Análise da Capacidade de Processos  </vt:lpstr>
      <vt:lpstr>Análise da Capacidade de Processos</vt:lpstr>
      <vt:lpstr>Exemplo 8  </vt:lpstr>
      <vt:lpstr>Exemplo 8</vt:lpstr>
      <vt:lpstr>Apresentação do PowerPoint</vt:lpstr>
      <vt:lpstr>Exercício 8</vt:lpstr>
      <vt:lpstr>Apresentação do PowerPoint</vt:lpstr>
      <vt:lpstr>Verificar a normalidade dos dados</vt:lpstr>
      <vt:lpstr>Verificar a normalidade dos dados</vt:lpstr>
      <vt:lpstr>Gráfico X-Barra</vt:lpstr>
      <vt:lpstr>Gráfico R</vt:lpstr>
      <vt:lpstr>Análise da Capacidade</vt:lpstr>
      <vt:lpstr>Análise da Capacidade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Gráficos Multivariados</vt:lpstr>
      <vt:lpstr>Gráfico T2 de Hottelling – qcc – Exemplo 11</vt:lpstr>
      <vt:lpstr>Gráfico T2 de Hottelling - qcc</vt:lpstr>
      <vt:lpstr>Gráfico T2 de Hottelling</vt:lpstr>
      <vt:lpstr>Apresentação do PowerPoint</vt:lpstr>
      <vt:lpstr>Pacote  MSQC </vt:lpstr>
      <vt:lpstr>EXEMPLO 12 </vt:lpstr>
      <vt:lpstr>Gráfico T² HOTELLING</vt:lpstr>
      <vt:lpstr>Gráfico MCUSUM</vt:lpstr>
      <vt:lpstr>Exemplo 13 – T² Hotelling – MSQC </vt:lpstr>
      <vt:lpstr>Exemplo 13 – T² Hotelling – MSQC </vt:lpstr>
      <vt:lpstr>Apresentação do PowerPoint</vt:lpstr>
      <vt:lpstr>Teste de normalidade multivariada </vt:lpstr>
      <vt:lpstr>Outros gráficos</vt:lpstr>
      <vt:lpstr>CUSUM BINOMIAL</vt:lpstr>
      <vt:lpstr>GRÁFICO COMBINADO SHEWHART CUSUM</vt:lpstr>
      <vt:lpstr>Adicionais</vt:lpstr>
      <vt:lpstr>Referências</vt:lpstr>
    </vt:vector>
  </TitlesOfParts>
  <Company>CERTI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Garantia da Qualidade das Medições de Produção</dc:title>
  <dc:creator>Andrea</dc:creator>
  <cp:lastModifiedBy>Elisa Henning</cp:lastModifiedBy>
  <cp:revision>1234</cp:revision>
  <dcterms:created xsi:type="dcterms:W3CDTF">2005-11-03T13:11:02Z</dcterms:created>
  <dcterms:modified xsi:type="dcterms:W3CDTF">2016-11-28T19:50:27Z</dcterms:modified>
</cp:coreProperties>
</file>